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2"/>
  </p:notesMasterIdLst>
  <p:sldIdLst>
    <p:sldId id="256" r:id="rId2"/>
    <p:sldId id="257" r:id="rId3"/>
    <p:sldId id="289" r:id="rId4"/>
    <p:sldId id="260" r:id="rId5"/>
    <p:sldId id="285" r:id="rId6"/>
    <p:sldId id="261" r:id="rId7"/>
    <p:sldId id="424" r:id="rId8"/>
    <p:sldId id="425" r:id="rId9"/>
    <p:sldId id="426" r:id="rId10"/>
    <p:sldId id="427" r:id="rId11"/>
    <p:sldId id="428" r:id="rId12"/>
    <p:sldId id="429" r:id="rId13"/>
    <p:sldId id="430" r:id="rId14"/>
    <p:sldId id="431" r:id="rId15"/>
    <p:sldId id="262" r:id="rId16"/>
    <p:sldId id="432" r:id="rId17"/>
    <p:sldId id="434" r:id="rId18"/>
    <p:sldId id="502" r:id="rId19"/>
    <p:sldId id="263" r:id="rId20"/>
    <p:sldId id="278" r:id="rId21"/>
    <p:sldId id="435" r:id="rId22"/>
    <p:sldId id="436" r:id="rId23"/>
    <p:sldId id="437" r:id="rId24"/>
    <p:sldId id="264" r:id="rId25"/>
    <p:sldId id="266" r:id="rId26"/>
    <p:sldId id="438" r:id="rId27"/>
    <p:sldId id="267" r:id="rId28"/>
    <p:sldId id="279" r:id="rId29"/>
    <p:sldId id="439" r:id="rId30"/>
    <p:sldId id="272" r:id="rId31"/>
    <p:sldId id="286" r:id="rId32"/>
    <p:sldId id="417" r:id="rId33"/>
    <p:sldId id="420" r:id="rId34"/>
    <p:sldId id="287" r:id="rId35"/>
    <p:sldId id="418" r:id="rId36"/>
    <p:sldId id="419" r:id="rId37"/>
    <p:sldId id="440" r:id="rId38"/>
    <p:sldId id="441" r:id="rId39"/>
    <p:sldId id="442" r:id="rId40"/>
    <p:sldId id="270" r:id="rId41"/>
    <p:sldId id="443" r:id="rId42"/>
    <p:sldId id="444" r:id="rId43"/>
    <p:sldId id="276" r:id="rId44"/>
    <p:sldId id="281" r:id="rId45"/>
    <p:sldId id="282" r:id="rId46"/>
    <p:sldId id="503" r:id="rId47"/>
    <p:sldId id="445" r:id="rId48"/>
    <p:sldId id="446" r:id="rId49"/>
    <p:sldId id="275" r:id="rId50"/>
    <p:sldId id="283" r:id="rId51"/>
    <p:sldId id="447" r:id="rId52"/>
    <p:sldId id="480" r:id="rId53"/>
    <p:sldId id="269" r:id="rId54"/>
    <p:sldId id="421" r:id="rId55"/>
    <p:sldId id="449" r:id="rId56"/>
    <p:sldId id="450" r:id="rId57"/>
    <p:sldId id="481" r:id="rId58"/>
    <p:sldId id="484" r:id="rId59"/>
    <p:sldId id="485" r:id="rId60"/>
    <p:sldId id="486" r:id="rId61"/>
    <p:sldId id="268" r:id="rId62"/>
    <p:sldId id="451" r:id="rId63"/>
    <p:sldId id="277" r:id="rId64"/>
    <p:sldId id="280" r:id="rId65"/>
    <p:sldId id="274" r:id="rId66"/>
    <p:sldId id="321" r:id="rId67"/>
    <p:sldId id="452" r:id="rId68"/>
    <p:sldId id="500" r:id="rId69"/>
    <p:sldId id="501" r:id="rId70"/>
    <p:sldId id="265" r:id="rId71"/>
    <p:sldId id="413" r:id="rId72"/>
    <p:sldId id="414" r:id="rId73"/>
    <p:sldId id="415" r:id="rId74"/>
    <p:sldId id="416" r:id="rId75"/>
    <p:sldId id="453" r:id="rId76"/>
    <p:sldId id="454" r:id="rId77"/>
    <p:sldId id="455" r:id="rId78"/>
    <p:sldId id="412" r:id="rId79"/>
    <p:sldId id="456" r:id="rId80"/>
    <p:sldId id="284" r:id="rId81"/>
    <p:sldId id="467" r:id="rId82"/>
    <p:sldId id="468" r:id="rId83"/>
    <p:sldId id="473" r:id="rId84"/>
    <p:sldId id="474" r:id="rId85"/>
    <p:sldId id="475" r:id="rId86"/>
    <p:sldId id="493" r:id="rId87"/>
    <p:sldId id="487" r:id="rId88"/>
    <p:sldId id="488" r:id="rId89"/>
    <p:sldId id="489" r:id="rId90"/>
    <p:sldId id="496" r:id="rId91"/>
    <p:sldId id="497" r:id="rId92"/>
    <p:sldId id="479" r:id="rId93"/>
    <p:sldId id="470" r:id="rId94"/>
    <p:sldId id="469" r:id="rId95"/>
    <p:sldId id="476" r:id="rId96"/>
    <p:sldId id="482" r:id="rId97"/>
    <p:sldId id="483" r:id="rId98"/>
    <p:sldId id="471" r:id="rId99"/>
    <p:sldId id="472" r:id="rId100"/>
    <p:sldId id="478" r:id="rId101"/>
    <p:sldId id="462" r:id="rId102"/>
    <p:sldId id="422" r:id="rId103"/>
    <p:sldId id="423" r:id="rId104"/>
    <p:sldId id="457" r:id="rId105"/>
    <p:sldId id="458" r:id="rId106"/>
    <p:sldId id="290" r:id="rId107"/>
    <p:sldId id="291" r:id="rId108"/>
    <p:sldId id="258" r:id="rId109"/>
    <p:sldId id="259" r:id="rId110"/>
    <p:sldId id="292" r:id="rId111"/>
    <p:sldId id="305" r:id="rId112"/>
    <p:sldId id="306" r:id="rId113"/>
    <p:sldId id="293" r:id="rId114"/>
    <p:sldId id="294" r:id="rId115"/>
    <p:sldId id="300" r:id="rId116"/>
    <p:sldId id="295" r:id="rId117"/>
    <p:sldId id="307" r:id="rId118"/>
    <p:sldId id="297" r:id="rId119"/>
    <p:sldId id="302" r:id="rId120"/>
    <p:sldId id="308" r:id="rId121"/>
    <p:sldId id="298" r:id="rId122"/>
    <p:sldId id="313" r:id="rId123"/>
    <p:sldId id="312" r:id="rId124"/>
    <p:sldId id="314" r:id="rId125"/>
    <p:sldId id="311" r:id="rId126"/>
    <p:sldId id="318" r:id="rId127"/>
    <p:sldId id="319" r:id="rId128"/>
    <p:sldId id="320" r:id="rId129"/>
    <p:sldId id="317" r:id="rId130"/>
    <p:sldId id="316" r:id="rId131"/>
    <p:sldId id="299" r:id="rId132"/>
    <p:sldId id="322" r:id="rId133"/>
    <p:sldId id="315" r:id="rId134"/>
    <p:sldId id="310" r:id="rId135"/>
    <p:sldId id="327" r:id="rId136"/>
    <p:sldId id="326" r:id="rId137"/>
    <p:sldId id="325" r:id="rId138"/>
    <p:sldId id="324" r:id="rId139"/>
    <p:sldId id="323" r:id="rId140"/>
    <p:sldId id="309" r:id="rId141"/>
    <p:sldId id="328" r:id="rId142"/>
    <p:sldId id="330" r:id="rId143"/>
    <p:sldId id="331" r:id="rId144"/>
    <p:sldId id="338" r:id="rId145"/>
    <p:sldId id="340" r:id="rId146"/>
    <p:sldId id="339" r:id="rId147"/>
    <p:sldId id="341" r:id="rId148"/>
    <p:sldId id="344" r:id="rId149"/>
    <p:sldId id="345" r:id="rId150"/>
    <p:sldId id="347" r:id="rId151"/>
    <p:sldId id="346" r:id="rId152"/>
    <p:sldId id="348" r:id="rId153"/>
    <p:sldId id="349" r:id="rId154"/>
    <p:sldId id="342" r:id="rId155"/>
    <p:sldId id="350" r:id="rId156"/>
    <p:sldId id="351" r:id="rId157"/>
    <p:sldId id="352" r:id="rId158"/>
    <p:sldId id="353" r:id="rId159"/>
    <p:sldId id="354" r:id="rId160"/>
    <p:sldId id="461" r:id="rId161"/>
    <p:sldId id="356" r:id="rId162"/>
    <p:sldId id="355" r:id="rId163"/>
    <p:sldId id="343" r:id="rId164"/>
    <p:sldId id="361" r:id="rId165"/>
    <p:sldId id="357" r:id="rId166"/>
    <p:sldId id="358" r:id="rId167"/>
    <p:sldId id="359" r:id="rId168"/>
    <p:sldId id="362" r:id="rId169"/>
    <p:sldId id="363" r:id="rId170"/>
    <p:sldId id="364" r:id="rId171"/>
    <p:sldId id="365" r:id="rId172"/>
    <p:sldId id="366" r:id="rId173"/>
    <p:sldId id="367" r:id="rId174"/>
    <p:sldId id="368" r:id="rId175"/>
    <p:sldId id="369" r:id="rId176"/>
    <p:sldId id="370" r:id="rId177"/>
    <p:sldId id="371" r:id="rId178"/>
    <p:sldId id="360" r:id="rId179"/>
    <p:sldId id="378" r:id="rId180"/>
    <p:sldId id="490" r:id="rId181"/>
    <p:sldId id="379" r:id="rId182"/>
    <p:sldId id="491" r:id="rId183"/>
    <p:sldId id="492" r:id="rId184"/>
    <p:sldId id="373" r:id="rId185"/>
    <p:sldId id="374" r:id="rId186"/>
    <p:sldId id="494" r:id="rId187"/>
    <p:sldId id="375" r:id="rId188"/>
    <p:sldId id="380" r:id="rId189"/>
    <p:sldId id="376" r:id="rId190"/>
    <p:sldId id="381" r:id="rId191"/>
    <p:sldId id="377" r:id="rId192"/>
    <p:sldId id="382" r:id="rId193"/>
    <p:sldId id="385" r:id="rId194"/>
    <p:sldId id="498" r:id="rId195"/>
    <p:sldId id="386" r:id="rId196"/>
    <p:sldId id="499" r:id="rId197"/>
    <p:sldId id="383" r:id="rId198"/>
    <p:sldId id="384" r:id="rId199"/>
    <p:sldId id="389" r:id="rId200"/>
    <p:sldId id="390" r:id="rId201"/>
    <p:sldId id="392" r:id="rId202"/>
    <p:sldId id="391" r:id="rId203"/>
    <p:sldId id="394" r:id="rId204"/>
    <p:sldId id="395" r:id="rId205"/>
    <p:sldId id="398" r:id="rId206"/>
    <p:sldId id="399" r:id="rId207"/>
    <p:sldId id="393" r:id="rId208"/>
    <p:sldId id="397" r:id="rId209"/>
    <p:sldId id="404" r:id="rId210"/>
    <p:sldId id="400" r:id="rId211"/>
    <p:sldId id="401" r:id="rId212"/>
    <p:sldId id="402" r:id="rId213"/>
    <p:sldId id="403" r:id="rId214"/>
    <p:sldId id="405" r:id="rId215"/>
    <p:sldId id="406" r:id="rId216"/>
    <p:sldId id="407" r:id="rId217"/>
    <p:sldId id="408" r:id="rId218"/>
    <p:sldId id="409" r:id="rId219"/>
    <p:sldId id="410" r:id="rId220"/>
    <p:sldId id="411" r:id="rId221"/>
  </p:sldIdLst>
  <p:sldSz cx="9144000" cy="6858000" type="screen4x3"/>
  <p:notesSz cx="6811963" cy="994568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淺色樣式 1 - 輔色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淺色樣式 3 - 輔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69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tableStyles" Target="tableStyle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microsoft.com/office/2015/10/relationships/revisionInfo" Target="revisionInfo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notesMaster" Target="notesMasters/notesMaster1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presProps" Target="presProps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viewProps" Target="viewProps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636179-A75A-4524-BA9E-C25DBDDBB20C}" type="doc">
      <dgm:prSet loTypeId="urn:microsoft.com/office/officeart/2005/8/layout/matrix3" loCatId="matrix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BCF29055-4140-4538-9075-1104B8283662}">
      <dgm:prSet phldrT="[文字]"/>
      <dgm:spPr/>
      <dgm:t>
        <a:bodyPr/>
        <a:lstStyle/>
        <a:p>
          <a:r>
            <a:rPr lang="zh-TW" altLang="en-US" dirty="0">
              <a:latin typeface="標楷體" pitchFamily="65" charset="-120"/>
              <a:ea typeface="標楷體" pitchFamily="65" charset="-120"/>
            </a:rPr>
            <a:t>焦慮型依附</a:t>
          </a:r>
        </a:p>
      </dgm:t>
    </dgm:pt>
    <dgm:pt modelId="{E06511E8-AD71-4C87-92C5-EABB41A8F587}" type="parTrans" cxnId="{98DA494E-1D52-4045-8502-F4369A65F5AC}">
      <dgm:prSet/>
      <dgm:spPr/>
      <dgm:t>
        <a:bodyPr/>
        <a:lstStyle/>
        <a:p>
          <a:endParaRPr lang="zh-TW" altLang="en-US"/>
        </a:p>
      </dgm:t>
    </dgm:pt>
    <dgm:pt modelId="{BC92C60C-8E70-4EF6-882E-CE436FC166F7}" type="sibTrans" cxnId="{98DA494E-1D52-4045-8502-F4369A65F5AC}">
      <dgm:prSet/>
      <dgm:spPr/>
      <dgm:t>
        <a:bodyPr/>
        <a:lstStyle/>
        <a:p>
          <a:endParaRPr lang="zh-TW" altLang="en-US"/>
        </a:p>
      </dgm:t>
    </dgm:pt>
    <dgm:pt modelId="{334173B2-F55E-47B7-A062-9BD6D34E2A78}">
      <dgm:prSet phldrT="[文字]"/>
      <dgm:spPr/>
      <dgm:t>
        <a:bodyPr/>
        <a:lstStyle/>
        <a:p>
          <a:r>
            <a:rPr lang="zh-TW" altLang="en-US" dirty="0">
              <a:latin typeface="標楷體" pitchFamily="65" charset="-120"/>
              <a:ea typeface="標楷體" pitchFamily="65" charset="-120"/>
            </a:rPr>
            <a:t>安全型依附</a:t>
          </a:r>
        </a:p>
      </dgm:t>
    </dgm:pt>
    <dgm:pt modelId="{36879B6F-94E3-4E44-875A-7858CB35855C}" type="parTrans" cxnId="{39630DFC-E4FA-4D23-BCD3-D8C87157EA94}">
      <dgm:prSet/>
      <dgm:spPr/>
      <dgm:t>
        <a:bodyPr/>
        <a:lstStyle/>
        <a:p>
          <a:endParaRPr lang="zh-TW" altLang="en-US"/>
        </a:p>
      </dgm:t>
    </dgm:pt>
    <dgm:pt modelId="{82145C51-2B89-4A5D-A115-10B2849E5FAE}" type="sibTrans" cxnId="{39630DFC-E4FA-4D23-BCD3-D8C87157EA94}">
      <dgm:prSet/>
      <dgm:spPr/>
      <dgm:t>
        <a:bodyPr/>
        <a:lstStyle/>
        <a:p>
          <a:endParaRPr lang="zh-TW" altLang="en-US"/>
        </a:p>
      </dgm:t>
    </dgm:pt>
    <dgm:pt modelId="{E1D46864-9516-4F6B-A74A-ED6BE18318F5}">
      <dgm:prSet phldrT="[文字]"/>
      <dgm:spPr/>
      <dgm:t>
        <a:bodyPr/>
        <a:lstStyle/>
        <a:p>
          <a:r>
            <a:rPr lang="zh-TW" altLang="en-US" dirty="0">
              <a:latin typeface="標楷體" pitchFamily="65" charset="-120"/>
              <a:ea typeface="標楷體" pitchFamily="65" charset="-120"/>
            </a:rPr>
            <a:t>解組型依附</a:t>
          </a:r>
        </a:p>
      </dgm:t>
    </dgm:pt>
    <dgm:pt modelId="{CF782EB8-FEB0-42C7-A3C8-9961D9228788}" type="parTrans" cxnId="{E1B68416-445F-4CCD-8202-870E3D701825}">
      <dgm:prSet/>
      <dgm:spPr/>
      <dgm:t>
        <a:bodyPr/>
        <a:lstStyle/>
        <a:p>
          <a:endParaRPr lang="zh-TW" altLang="en-US"/>
        </a:p>
      </dgm:t>
    </dgm:pt>
    <dgm:pt modelId="{461FEDEA-2C97-46F0-9733-EFF0FEA407DE}" type="sibTrans" cxnId="{E1B68416-445F-4CCD-8202-870E3D701825}">
      <dgm:prSet/>
      <dgm:spPr/>
      <dgm:t>
        <a:bodyPr/>
        <a:lstStyle/>
        <a:p>
          <a:endParaRPr lang="zh-TW" altLang="en-US"/>
        </a:p>
      </dgm:t>
    </dgm:pt>
    <dgm:pt modelId="{4BB9DF51-B7B0-46D5-82FC-CF1211116103}">
      <dgm:prSet phldrT="[文字]"/>
      <dgm:spPr/>
      <dgm:t>
        <a:bodyPr/>
        <a:lstStyle/>
        <a:p>
          <a:r>
            <a:rPr lang="zh-TW" altLang="en-US" dirty="0">
              <a:latin typeface="標楷體" pitchFamily="65" charset="-120"/>
              <a:ea typeface="標楷體" pitchFamily="65" charset="-120"/>
            </a:rPr>
            <a:t>迴避型依附</a:t>
          </a:r>
        </a:p>
      </dgm:t>
    </dgm:pt>
    <dgm:pt modelId="{08D30A2F-3CF0-4C16-8857-CF1C0897A04D}" type="parTrans" cxnId="{E81C1C1E-728E-4CC8-AC70-50ECAA720934}">
      <dgm:prSet/>
      <dgm:spPr/>
      <dgm:t>
        <a:bodyPr/>
        <a:lstStyle/>
        <a:p>
          <a:endParaRPr lang="zh-TW" altLang="en-US"/>
        </a:p>
      </dgm:t>
    </dgm:pt>
    <dgm:pt modelId="{BE73452F-ACE2-4824-A9D9-0E77FA7B05E5}" type="sibTrans" cxnId="{E81C1C1E-728E-4CC8-AC70-50ECAA720934}">
      <dgm:prSet/>
      <dgm:spPr/>
      <dgm:t>
        <a:bodyPr/>
        <a:lstStyle/>
        <a:p>
          <a:endParaRPr lang="zh-TW" altLang="en-US"/>
        </a:p>
      </dgm:t>
    </dgm:pt>
    <dgm:pt modelId="{9A6F7BC9-BB8A-4319-BA9D-9BEFD6AE8A14}" type="pres">
      <dgm:prSet presAssocID="{20636179-A75A-4524-BA9E-C25DBDDBB20C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A476A5CD-9ED4-478F-A56B-69A90692525F}" type="pres">
      <dgm:prSet presAssocID="{20636179-A75A-4524-BA9E-C25DBDDBB20C}" presName="diamond" presStyleLbl="bgShp" presStyleIdx="0" presStyleCnt="1" custScaleX="89096" custScaleY="89190"/>
      <dgm:spPr/>
    </dgm:pt>
    <dgm:pt modelId="{45987128-D221-4405-957B-AC8B45420C7A}" type="pres">
      <dgm:prSet presAssocID="{20636179-A75A-4524-BA9E-C25DBDDBB20C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0B8D13D-7B5F-43B2-AF9C-046D0A7ACC72}" type="pres">
      <dgm:prSet presAssocID="{20636179-A75A-4524-BA9E-C25DBDDBB20C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0265B76-7F45-4CA5-A128-826D164B259C}" type="pres">
      <dgm:prSet presAssocID="{20636179-A75A-4524-BA9E-C25DBDDBB20C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AC7F15F-36EE-4383-996C-CF81DE0B4C57}" type="pres">
      <dgm:prSet presAssocID="{20636179-A75A-4524-BA9E-C25DBDDBB20C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677C3EE1-E542-497C-B1F4-A11D8CE88EF5}" type="presOf" srcId="{BCF29055-4140-4538-9075-1104B8283662}" destId="{45987128-D221-4405-957B-AC8B45420C7A}" srcOrd="0" destOrd="0" presId="urn:microsoft.com/office/officeart/2005/8/layout/matrix3"/>
    <dgm:cxn modelId="{4DEDD732-0326-4557-A3E6-E9442720B40F}" type="presOf" srcId="{E1D46864-9516-4F6B-A74A-ED6BE18318F5}" destId="{D0265B76-7F45-4CA5-A128-826D164B259C}" srcOrd="0" destOrd="0" presId="urn:microsoft.com/office/officeart/2005/8/layout/matrix3"/>
    <dgm:cxn modelId="{E1B68416-445F-4CCD-8202-870E3D701825}" srcId="{20636179-A75A-4524-BA9E-C25DBDDBB20C}" destId="{E1D46864-9516-4F6B-A74A-ED6BE18318F5}" srcOrd="2" destOrd="0" parTransId="{CF782EB8-FEB0-42C7-A3C8-9961D9228788}" sibTransId="{461FEDEA-2C97-46F0-9733-EFF0FEA407DE}"/>
    <dgm:cxn modelId="{39630DFC-E4FA-4D23-BCD3-D8C87157EA94}" srcId="{20636179-A75A-4524-BA9E-C25DBDDBB20C}" destId="{334173B2-F55E-47B7-A062-9BD6D34E2A78}" srcOrd="1" destOrd="0" parTransId="{36879B6F-94E3-4E44-875A-7858CB35855C}" sibTransId="{82145C51-2B89-4A5D-A115-10B2849E5FAE}"/>
    <dgm:cxn modelId="{D0097A3A-9E31-430E-AB36-713B7C2EDE26}" type="presOf" srcId="{20636179-A75A-4524-BA9E-C25DBDDBB20C}" destId="{9A6F7BC9-BB8A-4319-BA9D-9BEFD6AE8A14}" srcOrd="0" destOrd="0" presId="urn:microsoft.com/office/officeart/2005/8/layout/matrix3"/>
    <dgm:cxn modelId="{E81C1C1E-728E-4CC8-AC70-50ECAA720934}" srcId="{20636179-A75A-4524-BA9E-C25DBDDBB20C}" destId="{4BB9DF51-B7B0-46D5-82FC-CF1211116103}" srcOrd="3" destOrd="0" parTransId="{08D30A2F-3CF0-4C16-8857-CF1C0897A04D}" sibTransId="{BE73452F-ACE2-4824-A9D9-0E77FA7B05E5}"/>
    <dgm:cxn modelId="{9AE230CB-BDA9-4624-B3CC-4FF05F8B4F88}" type="presOf" srcId="{4BB9DF51-B7B0-46D5-82FC-CF1211116103}" destId="{4AC7F15F-36EE-4383-996C-CF81DE0B4C57}" srcOrd="0" destOrd="0" presId="urn:microsoft.com/office/officeart/2005/8/layout/matrix3"/>
    <dgm:cxn modelId="{300109F3-2D61-4D6D-81A0-87FE26B93BA4}" type="presOf" srcId="{334173B2-F55E-47B7-A062-9BD6D34E2A78}" destId="{60B8D13D-7B5F-43B2-AF9C-046D0A7ACC72}" srcOrd="0" destOrd="0" presId="urn:microsoft.com/office/officeart/2005/8/layout/matrix3"/>
    <dgm:cxn modelId="{98DA494E-1D52-4045-8502-F4369A65F5AC}" srcId="{20636179-A75A-4524-BA9E-C25DBDDBB20C}" destId="{BCF29055-4140-4538-9075-1104B8283662}" srcOrd="0" destOrd="0" parTransId="{E06511E8-AD71-4C87-92C5-EABB41A8F587}" sibTransId="{BC92C60C-8E70-4EF6-882E-CE436FC166F7}"/>
    <dgm:cxn modelId="{461FEC6F-1575-4B2F-ADFB-1E752906DFBB}" type="presParOf" srcId="{9A6F7BC9-BB8A-4319-BA9D-9BEFD6AE8A14}" destId="{A476A5CD-9ED4-478F-A56B-69A90692525F}" srcOrd="0" destOrd="0" presId="urn:microsoft.com/office/officeart/2005/8/layout/matrix3"/>
    <dgm:cxn modelId="{962731A0-2C39-4181-8BFA-F5A9F22AE6A8}" type="presParOf" srcId="{9A6F7BC9-BB8A-4319-BA9D-9BEFD6AE8A14}" destId="{45987128-D221-4405-957B-AC8B45420C7A}" srcOrd="1" destOrd="0" presId="urn:microsoft.com/office/officeart/2005/8/layout/matrix3"/>
    <dgm:cxn modelId="{EE9F5BAF-2DCB-46BB-AF34-7FE8347A4C36}" type="presParOf" srcId="{9A6F7BC9-BB8A-4319-BA9D-9BEFD6AE8A14}" destId="{60B8D13D-7B5F-43B2-AF9C-046D0A7ACC72}" srcOrd="2" destOrd="0" presId="urn:microsoft.com/office/officeart/2005/8/layout/matrix3"/>
    <dgm:cxn modelId="{D0BBDB63-A925-4E32-952C-64D21924E4E3}" type="presParOf" srcId="{9A6F7BC9-BB8A-4319-BA9D-9BEFD6AE8A14}" destId="{D0265B76-7F45-4CA5-A128-826D164B259C}" srcOrd="3" destOrd="0" presId="urn:microsoft.com/office/officeart/2005/8/layout/matrix3"/>
    <dgm:cxn modelId="{689461CD-4A3C-4FA4-AEED-7C54AE46ECB6}" type="presParOf" srcId="{9A6F7BC9-BB8A-4319-BA9D-9BEFD6AE8A14}" destId="{4AC7F15F-36EE-4383-996C-CF81DE0B4C57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76A5CD-9ED4-478F-A56B-69A90692525F}">
      <dsp:nvSpPr>
        <dsp:cNvPr id="0" name=""/>
        <dsp:cNvSpPr/>
      </dsp:nvSpPr>
      <dsp:spPr>
        <a:xfrm>
          <a:off x="2027147" y="253294"/>
          <a:ext cx="4175305" cy="4179710"/>
        </a:xfrm>
        <a:prstGeom prst="diamond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987128-D221-4405-957B-AC8B45420C7A}">
      <dsp:nvSpPr>
        <dsp:cNvPr id="0" name=""/>
        <dsp:cNvSpPr/>
      </dsp:nvSpPr>
      <dsp:spPr>
        <a:xfrm>
          <a:off x="2216848" y="445198"/>
          <a:ext cx="1827657" cy="182765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kern="1200" dirty="0">
              <a:latin typeface="標楷體" pitchFamily="65" charset="-120"/>
              <a:ea typeface="標楷體" pitchFamily="65" charset="-120"/>
            </a:rPr>
            <a:t>焦慮型依附</a:t>
          </a:r>
        </a:p>
      </dsp:txBody>
      <dsp:txXfrm>
        <a:off x="2306067" y="534417"/>
        <a:ext cx="1649219" cy="1649219"/>
      </dsp:txXfrm>
    </dsp:sp>
    <dsp:sp modelId="{60B8D13D-7B5F-43B2-AF9C-046D0A7ACC72}">
      <dsp:nvSpPr>
        <dsp:cNvPr id="0" name=""/>
        <dsp:cNvSpPr/>
      </dsp:nvSpPr>
      <dsp:spPr>
        <a:xfrm>
          <a:off x="4185094" y="445198"/>
          <a:ext cx="1827657" cy="1827657"/>
        </a:xfrm>
        <a:prstGeom prst="roundRect">
          <a:avLst/>
        </a:prstGeom>
        <a:solidFill>
          <a:schemeClr val="accent5">
            <a:hueOff val="-3083628"/>
            <a:satOff val="15645"/>
            <a:lumOff val="-1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kern="1200" dirty="0">
              <a:latin typeface="標楷體" pitchFamily="65" charset="-120"/>
              <a:ea typeface="標楷體" pitchFamily="65" charset="-120"/>
            </a:rPr>
            <a:t>安全型依附</a:t>
          </a:r>
        </a:p>
      </dsp:txBody>
      <dsp:txXfrm>
        <a:off x="4274313" y="534417"/>
        <a:ext cx="1649219" cy="1649219"/>
      </dsp:txXfrm>
    </dsp:sp>
    <dsp:sp modelId="{D0265B76-7F45-4CA5-A128-826D164B259C}">
      <dsp:nvSpPr>
        <dsp:cNvPr id="0" name=""/>
        <dsp:cNvSpPr/>
      </dsp:nvSpPr>
      <dsp:spPr>
        <a:xfrm>
          <a:off x="2216848" y="2413444"/>
          <a:ext cx="1827657" cy="1827657"/>
        </a:xfrm>
        <a:prstGeom prst="roundRect">
          <a:avLst/>
        </a:prstGeom>
        <a:solidFill>
          <a:schemeClr val="accent5">
            <a:hueOff val="-6167256"/>
            <a:satOff val="31291"/>
            <a:lumOff val="-366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kern="1200" dirty="0">
              <a:latin typeface="標楷體" pitchFamily="65" charset="-120"/>
              <a:ea typeface="標楷體" pitchFamily="65" charset="-120"/>
            </a:rPr>
            <a:t>解組型依附</a:t>
          </a:r>
        </a:p>
      </dsp:txBody>
      <dsp:txXfrm>
        <a:off x="2306067" y="2502663"/>
        <a:ext cx="1649219" cy="1649219"/>
      </dsp:txXfrm>
    </dsp:sp>
    <dsp:sp modelId="{4AC7F15F-36EE-4383-996C-CF81DE0B4C57}">
      <dsp:nvSpPr>
        <dsp:cNvPr id="0" name=""/>
        <dsp:cNvSpPr/>
      </dsp:nvSpPr>
      <dsp:spPr>
        <a:xfrm>
          <a:off x="4185094" y="2413444"/>
          <a:ext cx="1827657" cy="1827657"/>
        </a:xfrm>
        <a:prstGeom prst="roundRect">
          <a:avLst/>
        </a:prstGeom>
        <a:solidFill>
          <a:schemeClr val="accent5">
            <a:hueOff val="-9250884"/>
            <a:satOff val="46936"/>
            <a:lumOff val="-549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kern="1200" dirty="0">
              <a:latin typeface="標楷體" pitchFamily="65" charset="-120"/>
              <a:ea typeface="標楷體" pitchFamily="65" charset="-120"/>
            </a:rPr>
            <a:t>迴避型依附</a:t>
          </a:r>
        </a:p>
      </dsp:txBody>
      <dsp:txXfrm>
        <a:off x="4274313" y="2502663"/>
        <a:ext cx="1649219" cy="16492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851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8536" y="0"/>
            <a:ext cx="2951851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78483E-D64B-4606-93FF-6522E21FBC6A}" type="datetimeFigureOut">
              <a:rPr lang="zh-TW" altLang="en-US" smtClean="0"/>
              <a:pPr/>
              <a:t>2018/5/6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704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1197" y="4724202"/>
            <a:ext cx="544957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51851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8536" y="9446678"/>
            <a:ext cx="2951851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CA8FE9-4D34-47E9-9198-20964A09EBF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7826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85800" y="3196686"/>
            <a:ext cx="77724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676401"/>
            <a:ext cx="7772400" cy="1538286"/>
          </a:xfrm>
        </p:spPr>
        <p:txBody>
          <a:bodyPr anchor="b"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214686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TW" altLang="en-US"/>
              <a:t>按一下以編輯母片副標題樣式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71313-D16B-496F-BBEF-395C8B2C4029}" type="datetime1">
              <a:rPr lang="zh-TW" altLang="en-US" smtClean="0"/>
              <a:pPr/>
              <a:t>2018/5/6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73152" y="6400800"/>
            <a:ext cx="3200400" cy="283800"/>
          </a:xfrm>
        </p:spPr>
        <p:txBody>
          <a:bodyPr/>
          <a:lstStyle/>
          <a:p>
            <a:fld id="{105C92F6-0F79-4A7F-9704-9355C6DA61A8}" type="datetime1">
              <a:rPr lang="zh-TW" altLang="en-US" smtClean="0"/>
              <a:pPr/>
              <a:t>2018/5/6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5330952" y="6400800"/>
            <a:ext cx="3733800" cy="2838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85800" y="3143248"/>
            <a:ext cx="77724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143248"/>
            <a:ext cx="7772400" cy="1362075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1643061"/>
            <a:ext cx="77724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495C9-6E0F-43E5-8D6D-2FA85A88A50A}" type="datetime1">
              <a:rPr lang="zh-TW" altLang="en-US" smtClean="0"/>
              <a:pPr/>
              <a:t>2018/5/6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DF382-C626-4DD4-9272-47E52F7D91D8}" type="datetime1">
              <a:rPr lang="zh-TW" altLang="en-US" smtClean="0"/>
              <a:pPr/>
              <a:t>2018/5/6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51EF3-FBE0-4796-834B-30D7F82E3142}" type="datetime1">
              <a:rPr lang="zh-TW" altLang="en-US" smtClean="0"/>
              <a:pPr/>
              <a:t>2018/5/6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2FDE4-E912-46F5-B44B-234377EE69A7}" type="datetime1">
              <a:rPr lang="zh-TW" altLang="en-US" smtClean="0"/>
              <a:pPr/>
              <a:t>2018/5/6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C72E4-DA66-44A5-A6A5-A5373C4FB62A}" type="datetime1">
              <a:rPr lang="zh-TW" altLang="en-US" smtClean="0"/>
              <a:pPr/>
              <a:t>2018/5/6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786050" y="1053546"/>
            <a:ext cx="59040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86050" y="228600"/>
            <a:ext cx="5900752" cy="842946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786050" y="1142984"/>
            <a:ext cx="5900750" cy="51435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5" y="1142984"/>
            <a:ext cx="2257408" cy="5143536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2E4E0-3B60-4214-855C-CA21E5A032E8}" type="datetime1">
              <a:rPr lang="zh-TW" altLang="en-US" smtClean="0"/>
              <a:pPr/>
              <a:t>2018/5/6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6400800" cy="685800"/>
          </a:xfrm>
        </p:spPr>
        <p:txBody>
          <a:bodyPr anchor="ctr"/>
          <a:lstStyle>
            <a:lvl1pPr algn="l">
              <a:defRPr sz="2400" b="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701552" y="1143000"/>
            <a:ext cx="7223248" cy="3980172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TW" altLang="en-US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62200" y="5410200"/>
            <a:ext cx="5657888" cy="804862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9304-30D2-4269-8784-8CB71E09AB9D}" type="datetime1">
              <a:rPr lang="zh-TW" altLang="en-US" smtClean="0"/>
              <a:pPr/>
              <a:t>2018/5/6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F1FE1-900B-4241-8B86-23E4FB997D02}" type="datetime1">
              <a:rPr lang="zh-TW" altLang="en-US" smtClean="0"/>
              <a:pPr/>
              <a:t>2018/5/6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215206" y="274638"/>
            <a:ext cx="1471594" cy="6011882"/>
          </a:xfrm>
        </p:spPr>
        <p:txBody>
          <a:bodyPr vert="eaVert"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686568" cy="6011882"/>
          </a:xfrm>
        </p:spPr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28A24-7B31-47B8-9C9D-063B26A915DD}" type="datetime1">
              <a:rPr lang="zh-TW" altLang="en-US" smtClean="0"/>
              <a:pPr/>
              <a:t>2018/5/6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6678000"/>
            <a:ext cx="9144000" cy="18000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68632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  <a:p>
            <a:pPr lvl="1" eaLnBrk="1" latinLnBrk="0" hangingPunct="1"/>
            <a:r>
              <a:rPr kumimoji="0" lang="zh-TW" altLang="en-US"/>
              <a:t>第二層</a:t>
            </a:r>
          </a:p>
          <a:p>
            <a:pPr lvl="2" eaLnBrk="1" latinLnBrk="0" hangingPunct="1"/>
            <a:r>
              <a:rPr kumimoji="0" lang="zh-TW" altLang="en-US"/>
              <a:t>第三層</a:t>
            </a:r>
          </a:p>
          <a:p>
            <a:pPr lvl="3" eaLnBrk="1" latinLnBrk="0" hangingPunct="1"/>
            <a:r>
              <a:rPr kumimoji="0" lang="zh-TW" altLang="en-US"/>
              <a:t>第四層</a:t>
            </a:r>
          </a:p>
          <a:p>
            <a:pPr lvl="4" eaLnBrk="1" latinLnBrk="0" hangingPunct="1"/>
            <a:r>
              <a:rPr kumimoji="0"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76200" y="6400800"/>
            <a:ext cx="3200400" cy="283800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5A7F8390-CD43-48E1-9B59-0ABF0C7C559C}" type="datetime1">
              <a:rPr lang="zh-TW" altLang="en-US" smtClean="0"/>
              <a:pPr/>
              <a:t>2018/5/6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3800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3464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 eaLnBrk="1" latinLnBrk="0" hangingPunct="1">
              <a:defRPr kumimoji="0" sz="1100" b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10800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ß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Þ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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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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7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gi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pn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1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4.png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人類行為與社會環境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鄭斐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升社工師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朝陽科技大學社會工作碩士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lovegg@gmail.com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命題大綱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Autofit/>
          </a:bodyPr>
          <a:lstStyle/>
          <a:p>
            <a:pPr marL="514350" indent="-514350"/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人類行為發展理論部分</a:t>
            </a:r>
          </a:p>
          <a:p>
            <a:pPr marL="514350" indent="-514350">
              <a:buFont typeface="+mj-lt"/>
              <a:buAutoNum type="arabicPeriod"/>
            </a:pP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個人發展之理論</a:t>
            </a:r>
          </a:p>
          <a:p>
            <a:pPr marL="514350" indent="-514350">
              <a:buFont typeface="+mj-lt"/>
              <a:buAutoNum type="arabicPeriod"/>
            </a:pP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家庭理論</a:t>
            </a:r>
          </a:p>
          <a:p>
            <a:pPr marL="514350" indent="-514350">
              <a:buFont typeface="+mj-lt"/>
              <a:buAutoNum type="arabicPeriod"/>
            </a:pP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社會結構（生態系統理論、一般系統理論、女性主義）</a:t>
            </a:r>
          </a:p>
          <a:p>
            <a:pPr marL="514350" indent="-514350">
              <a:buNone/>
            </a:pP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514350" indent="-514350"/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人生發展階段之任務及課題</a:t>
            </a:r>
          </a:p>
          <a:p>
            <a:pPr marL="514350" indent="-514350">
              <a:buFont typeface="+mj-lt"/>
              <a:buAutoNum type="arabicPeriod"/>
            </a:pP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人生發展階段：包括懷孕、生產、嬰幼兒期、兒童期、青少年期、成年期、中年期、老年期</a:t>
            </a:r>
          </a:p>
          <a:p>
            <a:pPr marL="514350" indent="-514350">
              <a:buFont typeface="+mj-lt"/>
              <a:buAutoNum type="arabicPeriod"/>
            </a:pP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各階段的生理、心理和社會發展特徵及發展任務</a:t>
            </a:r>
          </a:p>
          <a:p>
            <a:pPr marL="514350" indent="-514350">
              <a:buFont typeface="+mj-lt"/>
              <a:buAutoNum type="arabicPeriod"/>
            </a:pP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各階段的相關課題</a:t>
            </a:r>
          </a:p>
          <a:p>
            <a:pPr>
              <a:buNone/>
            </a:pP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性別、多元化及新興社會議題：多元化包含性取向（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sexual orientation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）、種族與族群、社會階層、家庭等四個面向</a:t>
            </a:r>
            <a:endParaRPr lang="zh-TW" altLang="en-US" sz="2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重點書籍</a:t>
            </a:r>
            <a:r>
              <a:rPr lang="zh-TW" altLang="en-US" strike="dblStrike" dirty="0">
                <a:latin typeface="微軟正黑體" pitchFamily="34" charset="-120"/>
                <a:ea typeface="微軟正黑體" pitchFamily="34" charset="-120"/>
              </a:rPr>
              <a:t>兼考試聖經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4525963"/>
          </a:xfrm>
        </p:spPr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英文書名：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Human Behavior in the Social Environment: A Multidimensional Perspective 4E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中文書名：人類行為與社會環境（三版）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作者：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 Jose B. Ashford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Craig Winston </a:t>
            </a:r>
            <a:r>
              <a:rPr lang="en-US" altLang="zh-TW" sz="2400" dirty="0" err="1">
                <a:latin typeface="標楷體" pitchFamily="65" charset="-120"/>
                <a:ea typeface="標楷體" pitchFamily="65" charset="-120"/>
              </a:rPr>
              <a:t>LeCroy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 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審閱：張宏哲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譯者：張宏哲、林昱宏、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400" dirty="0">
                <a:latin typeface="標楷體" pitchFamily="65" charset="-120"/>
                <a:ea typeface="標楷體" pitchFamily="65" charset="-120"/>
              </a:rPr>
            </a:b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	  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劉懿慧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、徐國強、鄭淑芬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希望各位有時間能細讀本書，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400" dirty="0">
                <a:latin typeface="標楷體" pitchFamily="65" charset="-120"/>
                <a:ea typeface="標楷體" pitchFamily="65" charset="-120"/>
              </a:rPr>
            </a:b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許多選擇題皆出自本書內容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400" dirty="0">
                <a:latin typeface="標楷體" pitchFamily="65" charset="-120"/>
                <a:ea typeface="標楷體" pitchFamily="65" charset="-120"/>
              </a:rPr>
            </a:br>
            <a:r>
              <a:rPr lang="zh-TW" altLang="en-US" sz="2400" strike="dblStrike" dirty="0" smtClean="0">
                <a:latin typeface="標楷體" pitchFamily="65" charset="-120"/>
                <a:ea typeface="標楷體" pitchFamily="65" charset="-120"/>
              </a:rPr>
              <a:t>（內容有夠多</a:t>
            </a:r>
            <a:r>
              <a:rPr lang="zh-TW" altLang="en-US" sz="2400" strike="dblStrike" dirty="0">
                <a:latin typeface="標楷體" pitchFamily="65" charset="-120"/>
                <a:ea typeface="標楷體" pitchFamily="65" charset="-120"/>
              </a:rPr>
              <a:t>，得分</a:t>
            </a:r>
            <a:r>
              <a:rPr lang="en-US" altLang="zh-TW" sz="2400" strike="dblStrike" dirty="0">
                <a:latin typeface="標楷體" pitchFamily="65" charset="-120"/>
                <a:ea typeface="標楷體" pitchFamily="65" charset="-120"/>
              </a:rPr>
              <a:t>CP</a:t>
            </a:r>
            <a:r>
              <a:rPr lang="zh-TW" altLang="en-US" sz="2400" strike="dblStrike" dirty="0">
                <a:latin typeface="標楷體" pitchFamily="65" charset="-120"/>
                <a:ea typeface="標楷體" pitchFamily="65" charset="-120"/>
              </a:rPr>
              <a:t>值其實很差）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</a:t>
            </a:fld>
            <a:endParaRPr lang="zh-TW" altLang="en-US"/>
          </a:p>
        </p:txBody>
      </p:sp>
      <p:pic>
        <p:nvPicPr>
          <p:cNvPr id="44034" name="Picture 2" descr="C:\Users\Administrator\Desktop\get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3356992"/>
            <a:ext cx="2592288" cy="2808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考試常出的概念理論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重要理論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half" idx="2"/>
          </p:nvPr>
        </p:nvSpPr>
        <p:spPr>
          <a:xfrm>
            <a:off x="457200" y="2174874"/>
            <a:ext cx="4040188" cy="4422478"/>
          </a:xfrm>
        </p:spPr>
        <p:txBody>
          <a:bodyPr>
            <a:normAutofit/>
          </a:bodyPr>
          <a:lstStyle/>
          <a:p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Erikson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心理社會發展理論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Freud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性心理發展階段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Piaget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兒童認知發展理論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Kohlberg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道德發展理論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Gilligan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道德發展理論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Ainsworth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依附理論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000" dirty="0" err="1">
                <a:latin typeface="標楷體" pitchFamily="65" charset="-120"/>
                <a:ea typeface="標楷體" pitchFamily="65" charset="-120"/>
              </a:rPr>
              <a:t>Bronfenbrenner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生態系統理論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Bandura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社會學習理論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Levinson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生活結構理論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Sternberg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愛情三角理論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Carter 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與</a:t>
            </a:r>
            <a:r>
              <a:rPr lang="en-US" altLang="zh-TW" sz="2000" dirty="0" err="1">
                <a:latin typeface="標楷體" pitchFamily="65" charset="-120"/>
                <a:ea typeface="標楷體" pitchFamily="65" charset="-120"/>
              </a:rPr>
              <a:t>McGoldrick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家庭生命週期理論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次要理論</a:t>
            </a:r>
          </a:p>
        </p:txBody>
      </p:sp>
      <p:sp>
        <p:nvSpPr>
          <p:cNvPr id="7" name="內容版面配置區 6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女性主義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人在環境中觀點（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PIE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）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Maslow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需求層次理論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行為主義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生命週期觀點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Glen </a:t>
            </a:r>
            <a:r>
              <a:rPr lang="en-US" altLang="zh-TW" sz="2000" dirty="0" err="1">
                <a:latin typeface="標楷體" pitchFamily="65" charset="-120"/>
                <a:ea typeface="標楷體" pitchFamily="65" charset="-120"/>
              </a:rPr>
              <a:t>Edler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 Jr.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生命歷程觀點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Kubler-Ross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臨終（哀傷）模式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Erikson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心理社會發展理論</a:t>
            </a:r>
          </a:p>
        </p:txBody>
      </p:sp>
      <p:sp>
        <p:nvSpPr>
          <p:cNvPr id="9" name="內容版面配置區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理論特徵：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每個人都必須依序經歷這些階段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每個階段都有必須面對的生理、情緒與認知等各種任務，以便適應社會環境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每個階段的發展都有特定的心理社會危機或衝突，若能圓滿解決與處理，取得健全平衡，自我將添加更多效能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不論是否能完成任務或解決危機，個體終將因生理成熟與社會需求而推進至下一階段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發展的焦點雖然轉到下個階段的主要任務與衝突，但前面階段的任務與課題仍然重要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Erikson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心理社會發展理論</a:t>
            </a:r>
          </a:p>
        </p:txBody>
      </p:sp>
      <p:graphicFrame>
        <p:nvGraphicFramePr>
          <p:cNvPr id="13" name="內容版面配置區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1426585"/>
              </p:ext>
            </p:extLst>
          </p:nvPr>
        </p:nvGraphicFramePr>
        <p:xfrm>
          <a:off x="539553" y="1412773"/>
          <a:ext cx="8136902" cy="4896546"/>
        </p:xfrm>
        <a:graphic>
          <a:graphicData uri="http://schemas.openxmlformats.org/drawingml/2006/table">
            <a:tbl>
              <a:tblPr/>
              <a:tblGrid>
                <a:gridCol w="16271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7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71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71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81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64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階段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>
                          <a:latin typeface="Times New Roman"/>
                          <a:ea typeface="標楷體"/>
                        </a:rPr>
                        <a:t>重要事件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>
                          <a:latin typeface="Times New Roman"/>
                          <a:ea typeface="標楷體"/>
                        </a:rPr>
                        <a:t>重要社會環境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>
                          <a:latin typeface="Times New Roman"/>
                          <a:ea typeface="標楷體"/>
                        </a:rPr>
                        <a:t>發展任務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>
                          <a:latin typeface="Times New Roman"/>
                          <a:ea typeface="標楷體"/>
                        </a:rPr>
                        <a:t>發展危機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28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嬰兒期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（</a:t>
                      </a:r>
                      <a:r>
                        <a:rPr kumimoji="1" lang="en-US" sz="1800" kern="1200" dirty="0">
                          <a:latin typeface="Times New Roman"/>
                          <a:ea typeface="標楷體"/>
                        </a:rPr>
                        <a:t>0-1.5</a:t>
                      </a: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）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哺乳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母親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信任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不信任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28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幼兒期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（</a:t>
                      </a:r>
                      <a:r>
                        <a:rPr kumimoji="1" lang="en-US" altLang="zh-TW" sz="1800" kern="1200" dirty="0">
                          <a:latin typeface="Times New Roman"/>
                          <a:ea typeface="標楷體"/>
                        </a:rPr>
                        <a:t>1.5</a:t>
                      </a:r>
                      <a:r>
                        <a:rPr kumimoji="1" lang="en-US" sz="1800" kern="1200" dirty="0">
                          <a:latin typeface="Times New Roman"/>
                          <a:ea typeface="標楷體"/>
                        </a:rPr>
                        <a:t>-3</a:t>
                      </a: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）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如廁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父母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自主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>
                          <a:latin typeface="Times New Roman"/>
                          <a:ea typeface="標楷體"/>
                        </a:rPr>
                        <a:t>羞愧和懷疑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8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兒童早期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（</a:t>
                      </a:r>
                      <a:r>
                        <a:rPr kumimoji="1" lang="en-US" sz="1800" kern="1200" dirty="0">
                          <a:latin typeface="Times New Roman"/>
                          <a:ea typeface="標楷體"/>
                        </a:rPr>
                        <a:t>3-6</a:t>
                      </a: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）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活動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家庭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主動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罪惡感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28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兒童中期</a:t>
                      </a:r>
                      <a:endParaRPr kumimoji="1" lang="en-US" altLang="zh-TW" sz="1800" kern="1200" dirty="0">
                        <a:latin typeface="Times New Roman"/>
                        <a:ea typeface="標楷體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（</a:t>
                      </a:r>
                      <a:r>
                        <a:rPr kumimoji="1" lang="en-US" sz="1800" kern="1200" dirty="0">
                          <a:latin typeface="Times New Roman"/>
                          <a:ea typeface="標楷體"/>
                        </a:rPr>
                        <a:t>6-12</a:t>
                      </a: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）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學校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鄰居、學校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勤奮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自卑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4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青少年期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同儕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同儕團體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角色認同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角色混淆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4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成年</a:t>
                      </a:r>
                      <a:r>
                        <a:rPr kumimoji="1" lang="zh-TW" altLang="en-US" sz="1800" kern="1200" dirty="0">
                          <a:latin typeface="Times New Roman"/>
                          <a:ea typeface="標楷體"/>
                        </a:rPr>
                        <a:t>前</a:t>
                      </a: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期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愛情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夥伴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親密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孤立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28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中年期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父母角色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創造力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分工和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享受家的溫暖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生產、創造力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停滯感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28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>
                          <a:latin typeface="Times New Roman"/>
                          <a:ea typeface="標楷體"/>
                        </a:rPr>
                        <a:t>老年期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回顧與接納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「人類」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氣味相投者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自我統整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1800" kern="1200" dirty="0">
                          <a:latin typeface="Times New Roman"/>
                          <a:ea typeface="標楷體"/>
                        </a:rPr>
                        <a:t>絕望失落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Erikson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心理社會發展理論</a:t>
            </a:r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7</a:t>
            </a:fld>
            <a:endParaRPr lang="zh-TW" altLang="en-US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28800"/>
            <a:ext cx="8229600" cy="1245729"/>
          </a:xfr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85691"/>
            <a:ext cx="8229600" cy="136670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663554"/>
            <a:ext cx="8229600" cy="135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786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Erikson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心理社會發展理論</a:t>
            </a:r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8</a:t>
            </a:fld>
            <a:endParaRPr lang="zh-TW" altLang="en-US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51" y="1772816"/>
            <a:ext cx="8229600" cy="710206"/>
          </a:xfr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36912"/>
            <a:ext cx="8229600" cy="1574185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402170"/>
            <a:ext cx="8229600" cy="903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344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Erikson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心理社會發展理論</a:t>
            </a:r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9</a:t>
            </a:fld>
            <a:endParaRPr lang="zh-TW" altLang="en-US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00808"/>
            <a:ext cx="8229600" cy="1315539"/>
          </a:xfr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281667"/>
            <a:ext cx="8229600" cy="1134350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718581"/>
            <a:ext cx="8229600" cy="49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456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Erikson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心理社會發展理論</a:t>
            </a:r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10</a:t>
            </a:fld>
            <a:endParaRPr lang="zh-TW" altLang="en-US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44824"/>
            <a:ext cx="8229600" cy="794987"/>
          </a:xfr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873616"/>
            <a:ext cx="8229600" cy="793568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900989"/>
            <a:ext cx="8229600" cy="78830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923103"/>
            <a:ext cx="8229600" cy="1311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770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Erikson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心理社會發展理論</a:t>
            </a:r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11</a:t>
            </a:fld>
            <a:endParaRPr lang="zh-TW" altLang="en-US"/>
          </a:p>
        </p:txBody>
      </p:sp>
      <p:pic>
        <p:nvPicPr>
          <p:cNvPr id="8" name="內容版面配置區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25" y="2564904"/>
            <a:ext cx="8229600" cy="1790632"/>
          </a:xfrm>
        </p:spPr>
      </p:pic>
    </p:spTree>
    <p:extLst>
      <p:ext uri="{BB962C8B-B14F-4D97-AF65-F5344CB8AC3E}">
        <p14:creationId xmlns:p14="http://schemas.microsoft.com/office/powerpoint/2010/main" val="1354972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Freud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人格發展理論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12</a:t>
            </a:fld>
            <a:endParaRPr lang="zh-TW" altLang="en-US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本我（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TW" sz="2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/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是人格結構中最原始部分，從出生日起即已存在。</a:t>
            </a:r>
            <a:endParaRPr lang="en-US" altLang="zh-TW" sz="2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/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構成本我的成分，是人類的基本需求，如飢、渴、性，三者都是本我的構成成分。</a:t>
            </a:r>
            <a:endParaRPr lang="en-US" altLang="zh-TW" sz="2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/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本我的需求產生時，個體要求立即滿足，從支配人性的原則而言，支配本我的是</a:t>
            </a:r>
            <a:r>
              <a:rPr lang="zh-TW" altLang="en-US" sz="24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唯樂原則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/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例如嬰兒每感飢餓時，即要求立刻餵奶，不會考慮母親有無困難。</a:t>
            </a:r>
          </a:p>
        </p:txBody>
      </p:sp>
    </p:spTree>
    <p:extLst>
      <p:ext uri="{BB962C8B-B14F-4D97-AF65-F5344CB8AC3E}">
        <p14:creationId xmlns:p14="http://schemas.microsoft.com/office/powerpoint/2010/main" val="4075163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Freud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人格發展理論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13</a:t>
            </a:fld>
            <a:endParaRPr lang="zh-TW" altLang="en-US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自我（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ego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TW" sz="2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/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是個體出生後，在現實環境中由本我分化發展而產生。</a:t>
            </a:r>
            <a:endParaRPr lang="en-US" altLang="zh-TW" sz="2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/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由本我而來的各種需求，如不能在現實中立即獲得滿足，他就必須遷就現實的限制，並學習到如何在現實中獲得需求的滿足。</a:t>
            </a:r>
            <a:endParaRPr lang="en-US" altLang="zh-TW" sz="2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/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從支配人性的原則來看，支配自我的是</a:t>
            </a:r>
            <a:r>
              <a:rPr lang="zh-TW" altLang="en-US" sz="24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現實原則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/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此外，自我介於本我與超我之間，對本我的衝動與超我的管制具有緩衝與調節的功能。</a:t>
            </a:r>
          </a:p>
        </p:txBody>
      </p:sp>
    </p:spTree>
    <p:extLst>
      <p:ext uri="{BB962C8B-B14F-4D97-AF65-F5344CB8AC3E}">
        <p14:creationId xmlns:p14="http://schemas.microsoft.com/office/powerpoint/2010/main" val="2691771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Freud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人格發展理論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14</a:t>
            </a:fld>
            <a:endParaRPr lang="zh-TW" altLang="en-US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超我（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superego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TW" sz="2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/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是人格結構中居於最高的管制地位，是由於個體在生活中，接受社會文化道德規範的教養而逐漸形成的。</a:t>
            </a:r>
            <a:endParaRPr lang="en-US" altLang="zh-TW" sz="2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/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超我有兩個重要部分：</a:t>
            </a:r>
            <a:endParaRPr lang="en-US" altLang="zh-TW" sz="2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2"/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自我理想，是要求自己行為符合自己理想的標準。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2"/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良心，是規定自己行為免於犯錯的限制。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/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因此，超我是人格結構中的道德部分，從支配人性的原則看，支配超我的是</a:t>
            </a:r>
            <a:r>
              <a:rPr lang="zh-TW" altLang="en-US" sz="24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完美原則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138125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Freud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性心理發展階段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251520" y="1340767"/>
          <a:ext cx="8496945" cy="5112568"/>
        </p:xfrm>
        <a:graphic>
          <a:graphicData uri="http://schemas.openxmlformats.org/drawingml/2006/table">
            <a:tbl>
              <a:tblPr/>
              <a:tblGrid>
                <a:gridCol w="139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5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67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094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509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80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發展階段</a:t>
                      </a:r>
                      <a:endParaRPr lang="zh-TW" sz="1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  <a:cs typeface="Times New Roman"/>
                        </a:rPr>
                        <a:t>性焦點</a:t>
                      </a:r>
                      <a:endParaRPr lang="zh-TW" sz="18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  <a:cs typeface="Times New Roman"/>
                        </a:rPr>
                        <a:t>任務</a:t>
                      </a:r>
                      <a:endParaRPr lang="zh-TW" sz="18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  <a:cs typeface="Times New Roman"/>
                        </a:rPr>
                        <a:t>特徵</a:t>
                      </a:r>
                      <a:endParaRPr lang="zh-TW" sz="18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  <a:cs typeface="Times New Roman"/>
                        </a:rPr>
                        <a:t>固著</a:t>
                      </a:r>
                      <a:endParaRPr lang="zh-TW" sz="18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89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口腔期</a:t>
                      </a:r>
                      <a:endParaRPr lang="zh-TW" sz="1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（</a:t>
                      </a:r>
                      <a:r>
                        <a:rPr lang="en-US" sz="1800" kern="100" dirty="0">
                          <a:latin typeface="Times New Roman"/>
                          <a:ea typeface="標楷體"/>
                          <a:cs typeface="Times New Roman"/>
                        </a:rPr>
                        <a:t>0-1</a:t>
                      </a: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）</a:t>
                      </a:r>
                      <a:endParaRPr lang="zh-TW" sz="1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口腔</a:t>
                      </a:r>
                      <a:endParaRPr lang="zh-TW" sz="1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斷奶</a:t>
                      </a:r>
                      <a:endParaRPr lang="zh-TW" sz="1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  <a:cs typeface="Times New Roman"/>
                        </a:rPr>
                        <a:t>快樂來自</a:t>
                      </a:r>
                      <a:endParaRPr lang="zh-TW" sz="1800" kern="100">
                        <a:latin typeface="Times New Roman"/>
                        <a:ea typeface="新細明體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  <a:cs typeface="Times New Roman"/>
                        </a:rPr>
                        <a:t>嘴部刺激的經驗</a:t>
                      </a:r>
                      <a:endParaRPr lang="zh-TW" sz="18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過度飲食、說話</a:t>
                      </a:r>
                      <a:endParaRPr lang="en-US" altLang="zh-TW" sz="1800" kern="100" dirty="0"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抽煙、酗酒</a:t>
                      </a:r>
                      <a:endParaRPr lang="zh-TW" sz="1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89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肛門期</a:t>
                      </a:r>
                      <a:endParaRPr lang="zh-TW" sz="1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（</a:t>
                      </a:r>
                      <a:r>
                        <a:rPr lang="en-US" sz="1800" kern="100" dirty="0">
                          <a:latin typeface="Times New Roman"/>
                          <a:ea typeface="標楷體"/>
                          <a:cs typeface="Times New Roman"/>
                        </a:rPr>
                        <a:t>1-3</a:t>
                      </a: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）</a:t>
                      </a:r>
                      <a:endParaRPr lang="zh-TW" sz="1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肛門</a:t>
                      </a:r>
                      <a:endParaRPr lang="zh-TW" sz="1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如廁訓練</a:t>
                      </a:r>
                      <a:endParaRPr lang="zh-TW" sz="1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主要樂趣來自</a:t>
                      </a:r>
                      <a:endParaRPr lang="zh-TW" sz="1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肛門刺激的經驗</a:t>
                      </a:r>
                      <a:endParaRPr lang="zh-TW" sz="1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固執性、強迫</a:t>
                      </a:r>
                      <a:endParaRPr lang="zh-TW" sz="1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佔有慾</a:t>
                      </a:r>
                      <a:endParaRPr lang="zh-TW" sz="1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89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性器期</a:t>
                      </a:r>
                      <a:endParaRPr lang="zh-TW" sz="1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（</a:t>
                      </a:r>
                      <a:r>
                        <a:rPr lang="en-US" sz="1800" kern="100" dirty="0">
                          <a:latin typeface="Times New Roman"/>
                          <a:ea typeface="標楷體"/>
                          <a:cs typeface="Times New Roman"/>
                        </a:rPr>
                        <a:t>3-6</a:t>
                      </a: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）</a:t>
                      </a:r>
                      <a:endParaRPr lang="zh-TW" sz="1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  <a:cs typeface="Times New Roman"/>
                        </a:rPr>
                        <a:t>生殖器</a:t>
                      </a:r>
                      <a:endParaRPr lang="zh-TW" sz="18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戀母情結</a:t>
                      </a:r>
                      <a:endParaRPr lang="zh-TW" sz="1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成人楷模認同</a:t>
                      </a:r>
                      <a:endParaRPr lang="zh-TW" sz="1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快樂來自性器官經驗</a:t>
                      </a:r>
                      <a:endParaRPr lang="en-US" altLang="zh-TW" sz="1800" kern="100" dirty="0"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幼兒有戀父、戀母情結</a:t>
                      </a:r>
                      <a:endParaRPr lang="zh-TW" sz="1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同性戀</a:t>
                      </a:r>
                      <a:r>
                        <a:rPr lang="zh-TW" altLang="en-US" sz="1800" kern="100" dirty="0">
                          <a:latin typeface="Times New Roman"/>
                          <a:ea typeface="標楷體"/>
                          <a:cs typeface="Times New Roman"/>
                        </a:rPr>
                        <a:t>、自戀</a:t>
                      </a:r>
                      <a:endParaRPr lang="en-US" altLang="zh-TW" sz="1800" kern="100" dirty="0"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傲慢</a:t>
                      </a:r>
                      <a:r>
                        <a:rPr lang="zh-TW" altLang="en-US" sz="1800" kern="100" dirty="0">
                          <a:latin typeface="Times New Roman"/>
                          <a:ea typeface="標楷體"/>
                          <a:cs typeface="Times New Roman"/>
                        </a:rPr>
                        <a:t>、浮華</a:t>
                      </a:r>
                      <a:endParaRPr lang="zh-TW" sz="1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89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潛伏期</a:t>
                      </a:r>
                      <a:endParaRPr lang="zh-TW" sz="1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（</a:t>
                      </a:r>
                      <a:r>
                        <a:rPr lang="en-US" sz="1800" kern="100" dirty="0">
                          <a:latin typeface="Times New Roman"/>
                          <a:ea typeface="標楷體"/>
                          <a:cs typeface="Times New Roman"/>
                        </a:rPr>
                        <a:t>6-12</a:t>
                      </a: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）</a:t>
                      </a:r>
                      <a:endParaRPr lang="zh-TW" sz="1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  <a:cs typeface="Times New Roman"/>
                        </a:rPr>
                        <a:t>無</a:t>
                      </a:r>
                      <a:endParaRPr lang="zh-TW" sz="18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社會關係</a:t>
                      </a:r>
                      <a:endParaRPr lang="zh-TW" sz="1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壓抑或否認</a:t>
                      </a:r>
                      <a:endParaRPr lang="zh-TW" sz="1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性方面的需求</a:t>
                      </a:r>
                      <a:endParaRPr lang="zh-TW" sz="1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kern="100">
                        <a:latin typeface="標楷體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89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  <a:cs typeface="Times New Roman"/>
                        </a:rPr>
                        <a:t>生殖期</a:t>
                      </a:r>
                      <a:endParaRPr lang="zh-TW" sz="1800" kern="100">
                        <a:latin typeface="Times New Roman"/>
                        <a:ea typeface="新細明體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  <a:cs typeface="Times New Roman"/>
                        </a:rPr>
                        <a:t>（青春期）</a:t>
                      </a:r>
                      <a:endParaRPr lang="zh-TW" sz="18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  <a:cs typeface="Times New Roman"/>
                        </a:rPr>
                        <a:t>性交</a:t>
                      </a:r>
                      <a:endParaRPr lang="zh-TW" sz="18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發展親密關係</a:t>
                      </a:r>
                      <a:endParaRPr lang="zh-TW" sz="1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性成熟有性需求</a:t>
                      </a:r>
                      <a:endParaRPr lang="zh-TW" sz="1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  <a:cs typeface="Times New Roman"/>
                        </a:rPr>
                        <a:t>及生殖的能力</a:t>
                      </a:r>
                      <a:endParaRPr lang="zh-TW" sz="18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kern="100" dirty="0">
                        <a:latin typeface="標楷體"/>
                        <a:ea typeface="新細明體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Freud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人格與性心理發展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16</a:t>
            </a:fld>
            <a:endParaRPr lang="zh-TW" altLang="en-US"/>
          </a:p>
        </p:txBody>
      </p:sp>
      <p:pic>
        <p:nvPicPr>
          <p:cNvPr id="8" name="內容版面配置區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65330"/>
            <a:ext cx="8229600" cy="1629103"/>
          </a:xfr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383098"/>
            <a:ext cx="8229600" cy="1738800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310563"/>
            <a:ext cx="8229600" cy="68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6032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Freud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人格與性心理發展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17</a:t>
            </a:fld>
            <a:endParaRPr lang="zh-TW" altLang="en-US"/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54" y="2132856"/>
            <a:ext cx="8229600" cy="1108689"/>
          </a:xfr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54" y="3573016"/>
            <a:ext cx="8229600" cy="492030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54" y="4293096"/>
            <a:ext cx="8229600" cy="158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5257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Piaget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兒童認知發展理論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18</a:t>
            </a:fld>
            <a:endParaRPr lang="zh-TW" altLang="en-US"/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C543A61A-9BEB-4D98-B854-A87B9DB23E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理論核心概念包括：</a:t>
            </a:r>
            <a:endParaRPr lang="en-US" altLang="zh-TW" sz="20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/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基模（認知結構）：人類吸收知識、認識世界的基本架構</a:t>
            </a:r>
            <a:endParaRPr lang="en-US" altLang="zh-TW" sz="20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/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組織：統合運用身體與心智的各種功能，以達到目的的活動歷程</a:t>
            </a:r>
            <a:endParaRPr lang="en-US" altLang="zh-TW" sz="20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/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適應：調整認知結構以順應環境的需要</a:t>
            </a:r>
            <a:endParaRPr lang="en-US" altLang="zh-TW" sz="20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2"/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同化（</a:t>
            </a: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Assimilation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）：將新訊息納入既有基模中</a:t>
            </a:r>
            <a:endParaRPr lang="en-US" altLang="zh-TW" sz="20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2"/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調適（</a:t>
            </a: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Accommodation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）：既有基模不能同化新知時，必須改變基模來整合新訊息</a:t>
            </a:r>
            <a:endParaRPr lang="en-US" altLang="zh-TW" sz="20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/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平衡：</a:t>
            </a:r>
            <a:endParaRPr lang="en-US" altLang="zh-TW" sz="20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2"/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既有基模能同化新訊息時，心理感到平衡，否則則會產生失衡，驅使個體改變既有的基模（調適）</a:t>
            </a:r>
            <a:endParaRPr lang="en-US" altLang="zh-TW" sz="20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2"/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調適歷程的發生乃是心理失衡的結果，調適歷程發生後，個體心理狀態又恢復平衡</a:t>
            </a:r>
            <a:endParaRPr lang="en-US" altLang="zh-TW" sz="20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0194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Piaget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兒童認知發展理論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467544" y="1264763"/>
          <a:ext cx="8280920" cy="4876800"/>
        </p:xfrm>
        <a:graphic>
          <a:graphicData uri="http://schemas.openxmlformats.org/drawingml/2006/table">
            <a:tbl>
              <a:tblPr/>
              <a:tblGrid>
                <a:gridCol w="86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730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階段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60616" marR="606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Times New Roman"/>
                          <a:ea typeface="標楷體"/>
                        </a:rPr>
                        <a:t>年齡</a:t>
                      </a:r>
                      <a:endParaRPr lang="zh-TW" sz="1600" kern="100">
                        <a:latin typeface="Times New Roman"/>
                        <a:ea typeface="新細明體"/>
                      </a:endParaRPr>
                    </a:p>
                  </a:txBody>
                  <a:tcPr marL="60616" marR="606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Times New Roman"/>
                          <a:ea typeface="標楷體"/>
                        </a:rPr>
                        <a:t>說明</a:t>
                      </a:r>
                      <a:endParaRPr lang="zh-TW" sz="1600" kern="100">
                        <a:latin typeface="Times New Roman"/>
                        <a:ea typeface="新細明體"/>
                      </a:endParaRPr>
                    </a:p>
                  </a:txBody>
                  <a:tcPr marL="60616" marR="606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Times New Roman"/>
                          <a:ea typeface="標楷體"/>
                        </a:rPr>
                        <a:t>特徵</a:t>
                      </a:r>
                      <a:endParaRPr lang="zh-TW" sz="1600" kern="100">
                        <a:latin typeface="Times New Roman"/>
                        <a:ea typeface="新細明體"/>
                      </a:endParaRPr>
                    </a:p>
                  </a:txBody>
                  <a:tcPr marL="60616" marR="606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Times New Roman"/>
                          <a:ea typeface="標楷體"/>
                        </a:rPr>
                        <a:t>次階段</a:t>
                      </a:r>
                      <a:endParaRPr lang="zh-TW" sz="1600" kern="100">
                        <a:latin typeface="Times New Roman"/>
                        <a:ea typeface="新細明體"/>
                      </a:endParaRPr>
                    </a:p>
                  </a:txBody>
                  <a:tcPr marL="60616" marR="606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06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感覺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動作期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60616" marR="606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標楷體"/>
                        </a:rPr>
                        <a:t>0-2</a:t>
                      </a: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歲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60616" marR="606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個體憑藉著感官器官，探索外界事務，藉以獲取知識的歷程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60616" marR="606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憑感覺與動作以發揮其基模功能（以動作行為表徵外在世界）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由本能性的反射動作到目的性的活動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對物體認識具有物體恆存概念</a:t>
                      </a:r>
                      <a:r>
                        <a:rPr lang="zh-TW" altLang="en-US" sz="1600" kern="100" dirty="0">
                          <a:latin typeface="Times New Roman"/>
                          <a:ea typeface="標楷體"/>
                        </a:rPr>
                        <a:t>，能將對某人或某事的印象存留在腦中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60616" marR="606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反射動作（出生至</a:t>
                      </a:r>
                      <a:r>
                        <a:rPr lang="en-US" sz="1600" kern="100" dirty="0">
                          <a:latin typeface="Times New Roman"/>
                          <a:ea typeface="標楷體"/>
                        </a:rPr>
                        <a:t>1</a:t>
                      </a: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個月）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主要循環反應（</a:t>
                      </a:r>
                      <a:r>
                        <a:rPr lang="en-US" sz="1600" kern="100" dirty="0">
                          <a:latin typeface="Times New Roman"/>
                          <a:ea typeface="標楷體"/>
                        </a:rPr>
                        <a:t>1</a:t>
                      </a: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至</a:t>
                      </a:r>
                      <a:r>
                        <a:rPr lang="en-US" sz="1600" kern="100" dirty="0">
                          <a:latin typeface="Times New Roman"/>
                          <a:ea typeface="標楷體"/>
                        </a:rPr>
                        <a:t>4</a:t>
                      </a: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個月）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次要循環反應（</a:t>
                      </a:r>
                      <a:r>
                        <a:rPr lang="en-US" sz="1600" kern="100" dirty="0">
                          <a:latin typeface="Times New Roman"/>
                          <a:ea typeface="標楷體"/>
                        </a:rPr>
                        <a:t>4</a:t>
                      </a: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至</a:t>
                      </a:r>
                      <a:r>
                        <a:rPr lang="en-US" sz="1600" kern="100" dirty="0">
                          <a:latin typeface="Times New Roman"/>
                          <a:ea typeface="標楷體"/>
                        </a:rPr>
                        <a:t>8</a:t>
                      </a: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個月）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次級基模協調階段（</a:t>
                      </a:r>
                      <a:r>
                        <a:rPr lang="en-US" sz="1600" kern="100" dirty="0">
                          <a:latin typeface="Times New Roman"/>
                          <a:ea typeface="標楷體"/>
                        </a:rPr>
                        <a:t>8</a:t>
                      </a: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至</a:t>
                      </a:r>
                      <a:r>
                        <a:rPr lang="en-US" sz="1600" kern="100" dirty="0">
                          <a:latin typeface="Times New Roman"/>
                          <a:ea typeface="標楷體"/>
                        </a:rPr>
                        <a:t>12</a:t>
                      </a: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個月）</a:t>
                      </a:r>
                      <a:r>
                        <a:rPr lang="zh-TW" altLang="en-US" sz="1600" kern="100" dirty="0">
                          <a:latin typeface="Times New Roman"/>
                          <a:ea typeface="標楷體"/>
                        </a:rPr>
                        <a:t>：意欲性目的手段行為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三級循環反應（</a:t>
                      </a:r>
                      <a:r>
                        <a:rPr lang="en-US" sz="1600" kern="100" dirty="0">
                          <a:latin typeface="Times New Roman"/>
                          <a:ea typeface="標楷體"/>
                        </a:rPr>
                        <a:t>12</a:t>
                      </a: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至</a:t>
                      </a:r>
                      <a:r>
                        <a:rPr lang="en-US" sz="1600" kern="100" dirty="0">
                          <a:latin typeface="Times New Roman"/>
                          <a:ea typeface="標楷體"/>
                        </a:rPr>
                        <a:t>18</a:t>
                      </a: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個月）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具象思維的開始（</a:t>
                      </a:r>
                      <a:r>
                        <a:rPr lang="en-US" sz="1600" kern="100" dirty="0">
                          <a:latin typeface="Times New Roman"/>
                          <a:ea typeface="標楷體"/>
                        </a:rPr>
                        <a:t>18</a:t>
                      </a: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至</a:t>
                      </a:r>
                      <a:r>
                        <a:rPr lang="en-US" sz="1600" kern="100" dirty="0">
                          <a:latin typeface="Times New Roman"/>
                          <a:ea typeface="標楷體"/>
                        </a:rPr>
                        <a:t>24</a:t>
                      </a: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個月）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60616" marR="606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46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運思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前期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60616" marR="606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標楷體"/>
                        </a:rPr>
                        <a:t>2-7</a:t>
                      </a: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歲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60616" marR="606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尚未能作出合乎邏輯的思考，只能使用簡單的符號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60616" marR="606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能使用語言表達概念，但有自我中心傾向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能使用符號代表實物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能思維但不合邏輯，不能見及事物的全面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有下列限制：具體、不可逆性、自我中心主義、集中、直接推理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60616" marR="606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象徵功能（</a:t>
                      </a:r>
                      <a:r>
                        <a:rPr lang="en-US" sz="1600" kern="100" dirty="0">
                          <a:latin typeface="Times New Roman"/>
                          <a:ea typeface="標楷體"/>
                        </a:rPr>
                        <a:t>2</a:t>
                      </a: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至</a:t>
                      </a:r>
                      <a:r>
                        <a:rPr lang="en-US" sz="1600" kern="100" dirty="0">
                          <a:latin typeface="Times New Roman"/>
                          <a:ea typeface="標楷體"/>
                        </a:rPr>
                        <a:t>4</a:t>
                      </a: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歲）</a:t>
                      </a:r>
                      <a:r>
                        <a:rPr lang="zh-TW" altLang="en-US" sz="1600" kern="100" dirty="0">
                          <a:latin typeface="Times New Roman"/>
                          <a:ea typeface="標楷體"/>
                        </a:rPr>
                        <a:t>：</a:t>
                      </a: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特徵包括心像思考能力、自我中心、萬物有靈論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直覺思考（</a:t>
                      </a:r>
                      <a:r>
                        <a:rPr lang="en-US" sz="1600" kern="100" dirty="0">
                          <a:latin typeface="Times New Roman"/>
                          <a:ea typeface="標楷體"/>
                        </a:rPr>
                        <a:t>4</a:t>
                      </a: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至</a:t>
                      </a:r>
                      <a:r>
                        <a:rPr lang="en-US" sz="1600" kern="100" dirty="0">
                          <a:latin typeface="Times New Roman"/>
                          <a:ea typeface="標楷體"/>
                        </a:rPr>
                        <a:t>7</a:t>
                      </a: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歲）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60616" marR="606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Piaget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兒童認知發展理論</a:t>
            </a: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</p:nvPr>
        </p:nvGraphicFramePr>
        <p:xfrm>
          <a:off x="323528" y="1760061"/>
          <a:ext cx="8496945" cy="4145280"/>
        </p:xfrm>
        <a:graphic>
          <a:graphicData uri="http://schemas.openxmlformats.org/drawingml/2006/table">
            <a:tbl>
              <a:tblPr/>
              <a:tblGrid>
                <a:gridCol w="915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8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9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2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008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階段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Times New Roman"/>
                          <a:ea typeface="標楷體"/>
                        </a:rPr>
                        <a:t>年齡</a:t>
                      </a:r>
                      <a:endParaRPr lang="zh-TW" sz="16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Times New Roman"/>
                          <a:ea typeface="標楷體"/>
                        </a:rPr>
                        <a:t>說明</a:t>
                      </a:r>
                      <a:endParaRPr lang="zh-TW" sz="16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Times New Roman"/>
                          <a:ea typeface="標楷體"/>
                        </a:rPr>
                        <a:t>特徵</a:t>
                      </a:r>
                      <a:endParaRPr lang="zh-TW" sz="16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Times New Roman"/>
                          <a:ea typeface="標楷體"/>
                        </a:rPr>
                        <a:t>次階段</a:t>
                      </a:r>
                      <a:endParaRPr lang="zh-TW" sz="16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具體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運思期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標楷體"/>
                        </a:rPr>
                        <a:t>7-11</a:t>
                      </a: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歲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對具體存在的事務進行合乎邏輯的思考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能根據具體經驗思維以解決問題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有質量守恆概念，具備序列化、去中心化、可逆性與分類的能力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尚無法作抽象思考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600" kern="100">
                        <a:latin typeface="Times New Roman"/>
                        <a:ea typeface="標楷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Times New Roman"/>
                          <a:ea typeface="標楷體"/>
                        </a:rPr>
                        <a:t>形式</a:t>
                      </a:r>
                      <a:endParaRPr lang="zh-TW" sz="1600" kern="100">
                        <a:latin typeface="Times New Roman"/>
                        <a:ea typeface="新細明體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Times New Roman"/>
                          <a:ea typeface="標楷體"/>
                        </a:rPr>
                        <a:t>運思期</a:t>
                      </a:r>
                      <a:endParaRPr lang="zh-TW" sz="16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標楷體"/>
                        </a:rPr>
                        <a:t>11</a:t>
                      </a:r>
                      <a:r>
                        <a:rPr lang="zh-TW" sz="1600" kern="100">
                          <a:latin typeface="Times New Roman"/>
                          <a:ea typeface="標楷體"/>
                        </a:rPr>
                        <a:t>歲</a:t>
                      </a:r>
                      <a:endParaRPr lang="zh-TW" sz="1600" kern="100">
                        <a:latin typeface="Times New Roman"/>
                        <a:ea typeface="新細明體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Times New Roman"/>
                          <a:ea typeface="標楷體"/>
                        </a:rPr>
                        <a:t>以上</a:t>
                      </a:r>
                      <a:endParaRPr lang="zh-TW" sz="16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對抽象性事務能進行合乎邏輯的思考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能作抽象思維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能按假設驗證的科學法則解決問題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能按形式邏輯的法則思維問題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包含三種能力：假設演譯推理、抽象思考、系統性思考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同化期：青少年會將新的資訊和現有的知識結合起來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適應期：青少年必須適應認知能力的改變，隨著經驗的累積，正式運思的能力便會逐漸融合在經驗之中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Piaget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兒童認知發展理論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21</a:t>
            </a:fld>
            <a:endParaRPr lang="zh-TW" altLang="en-US"/>
          </a:p>
        </p:txBody>
      </p:sp>
      <p:pic>
        <p:nvPicPr>
          <p:cNvPr id="8" name="內容版面配置區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28800"/>
            <a:ext cx="8229600" cy="1654038"/>
          </a:xfr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645024"/>
            <a:ext cx="8229600" cy="132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36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Piaget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兒童認知發展理論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22</a:t>
            </a:fld>
            <a:endParaRPr lang="zh-TW" altLang="en-US"/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44824"/>
            <a:ext cx="8229600" cy="724809"/>
          </a:xfr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965197"/>
            <a:ext cx="8229600" cy="1013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511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Piaget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兒童認知發展理論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23</a:t>
            </a:fld>
            <a:endParaRPr lang="zh-TW" altLang="en-US"/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08" y="1844824"/>
            <a:ext cx="8229600" cy="825170"/>
          </a:xfr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26602"/>
            <a:ext cx="8229600" cy="87674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300420"/>
            <a:ext cx="8229600" cy="886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3951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Kohlberg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道德發展理論</a:t>
            </a: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</p:nvPr>
        </p:nvGraphicFramePr>
        <p:xfrm>
          <a:off x="323528" y="1484783"/>
          <a:ext cx="8568952" cy="4867880"/>
        </p:xfrm>
        <a:graphic>
          <a:graphicData uri="http://schemas.openxmlformats.org/drawingml/2006/table">
            <a:tbl>
              <a:tblPr/>
              <a:tblGrid>
                <a:gridCol w="648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085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89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次序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zh-TW" sz="1800" kern="100">
                          <a:latin typeface="Times New Roman"/>
                          <a:ea typeface="標楷體"/>
                        </a:rPr>
                        <a:t>層次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zh-TW" sz="1800" kern="100">
                          <a:latin typeface="Times New Roman"/>
                          <a:ea typeface="標楷體"/>
                        </a:rPr>
                        <a:t>階段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內容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79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800" kern="100">
                          <a:latin typeface="Times New Roman"/>
                          <a:ea typeface="標楷體"/>
                        </a:rPr>
                        <a:t>1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道德成規前期（</a:t>
                      </a:r>
                      <a:r>
                        <a:rPr lang="en-US" sz="1800" kern="100" dirty="0">
                          <a:latin typeface="Times New Roman"/>
                          <a:ea typeface="標楷體"/>
                        </a:rPr>
                        <a:t>9</a:t>
                      </a: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歲以下）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避罰服從取向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恐懼懲罰，無條件服從權威者，個體認為凡是不被懲罰的行為都是好的；遭到批評、指責的行為都是壞的。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79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800" kern="100">
                          <a:latin typeface="Times New Roman"/>
                          <a:ea typeface="標楷體"/>
                        </a:rPr>
                        <a:t>2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相對功利取向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行為對錯視行為後果賞罰而定，道德是一種利益交換，希望得到比付出多，類似買賣的關係，認為得到利益就是好的。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89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800" kern="100">
                          <a:latin typeface="Times New Roman"/>
                          <a:ea typeface="標楷體"/>
                        </a:rPr>
                        <a:t>3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道德循歸期</a:t>
                      </a:r>
                      <a:r>
                        <a:rPr lang="en-US" sz="1800" kern="100" dirty="0">
                          <a:latin typeface="Times New Roman"/>
                          <a:ea typeface="標楷體"/>
                        </a:rPr>
                        <a:t/>
                      </a:r>
                      <a:br>
                        <a:rPr lang="en-US" sz="1800" kern="100" dirty="0">
                          <a:latin typeface="Times New Roman"/>
                          <a:ea typeface="標楷體"/>
                        </a:rPr>
                      </a:b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（</a:t>
                      </a:r>
                      <a:r>
                        <a:rPr lang="en-US" sz="1800" kern="100" dirty="0">
                          <a:latin typeface="Times New Roman"/>
                          <a:ea typeface="標楷體"/>
                        </a:rPr>
                        <a:t>9</a:t>
                      </a: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至</a:t>
                      </a:r>
                      <a:r>
                        <a:rPr lang="en-US" sz="1800" kern="100" dirty="0">
                          <a:latin typeface="Times New Roman"/>
                          <a:ea typeface="標楷體"/>
                        </a:rPr>
                        <a:t>12</a:t>
                      </a: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歲）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尋求認可取向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以人際關係和諧導向，順從傳統要求，表現從眾行為。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89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800" kern="100">
                          <a:latin typeface="Times New Roman"/>
                          <a:ea typeface="標楷體"/>
                        </a:rPr>
                        <a:t>4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順從權威取向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以法治觀念判斷是非，信守法律權威，重視社會秩序。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79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800" kern="100">
                          <a:latin typeface="Times New Roman"/>
                          <a:ea typeface="標楷體"/>
                        </a:rPr>
                        <a:t>5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道德自律期</a:t>
                      </a:r>
                      <a:r>
                        <a:rPr lang="en-US" sz="1800" kern="100" dirty="0">
                          <a:latin typeface="Times New Roman"/>
                          <a:ea typeface="標楷體"/>
                        </a:rPr>
                        <a:t/>
                      </a:r>
                      <a:br>
                        <a:rPr lang="en-US" sz="1800" kern="100" dirty="0">
                          <a:latin typeface="Times New Roman"/>
                          <a:ea typeface="標楷體"/>
                        </a:rPr>
                      </a:b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（</a:t>
                      </a:r>
                      <a:r>
                        <a:rPr lang="en-US" sz="1800" kern="100" dirty="0">
                          <a:latin typeface="Times New Roman"/>
                          <a:ea typeface="標楷體"/>
                        </a:rPr>
                        <a:t>12</a:t>
                      </a: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歲以上）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法治觀念取向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表現思考的靈活性，不用單一的規則去評價個體行為，法律為公益而制定，行為對錯視雙方契約或大眾的共同認可而定。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379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800" kern="100">
                          <a:latin typeface="Times New Roman"/>
                          <a:ea typeface="標楷體"/>
                        </a:rPr>
                        <a:t>6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普遍倫理取向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個人根據他人的人生觀和價值觀，以建立道德判斷、一致和普遍性的信念，信念的基礎是人性尊嚴、真理、正義和人權。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24</a:t>
            </a:fld>
            <a:endParaRPr lang="zh-TW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Gilligan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道德發展理論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Gilligan</a:t>
            </a:r>
            <a:r>
              <a:rPr lang="zh-TW" altLang="zh-TW" sz="2400" dirty="0">
                <a:latin typeface="標楷體" pitchFamily="65" charset="-120"/>
                <a:ea typeface="標楷體" pitchFamily="65" charset="-120"/>
              </a:rPr>
              <a:t>認為，分析道德發展，應考量男孩與女孩的社會化經驗而定，而她相信道德發展的最高層次，應包含對自己及他人道平等的追尋，隨後以女性與他人福祉為中心，發展出道德發展層次：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zh-TW" sz="2400" dirty="0">
                <a:latin typeface="標楷體" pitchFamily="65" charset="-120"/>
                <a:ea typeface="標楷體" pitchFamily="65" charset="-120"/>
              </a:rPr>
              <a:t>層次一：關注於自我與存活，決策時以自我利益為主要考量。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zh-TW" sz="2400" dirty="0">
                <a:latin typeface="標楷體" pitchFamily="65" charset="-120"/>
                <a:ea typeface="標楷體" pitchFamily="65" charset="-120"/>
              </a:rPr>
              <a:t>層次二：關注於對他人的責任與照顧，會為了他人的福祉而犧牲自我利益。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zh-TW" sz="2400" dirty="0">
                <a:latin typeface="標楷體" pitchFamily="65" charset="-120"/>
                <a:ea typeface="標楷體" pitchFamily="65" charset="-120"/>
              </a:rPr>
              <a:t>層次三：關注於相互依存的自我與他人，主要原則在避免傷害自己或他人。</a:t>
            </a:r>
            <a:endParaRPr lang="zh-TW" altLang="en-US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25</a:t>
            </a:fld>
            <a:endParaRPr lang="zh-TW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Kohlberg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與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Gilligan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道德發展理論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26</a:t>
            </a:fld>
            <a:endParaRPr lang="zh-TW" altLang="en-US"/>
          </a:p>
        </p:txBody>
      </p:sp>
      <p:pic>
        <p:nvPicPr>
          <p:cNvPr id="8" name="內容版面配置區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16832"/>
            <a:ext cx="8229600" cy="936938"/>
          </a:xfr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140968"/>
            <a:ext cx="8229600" cy="1105214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1970"/>
            <a:ext cx="8229600" cy="75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6706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Ainsworth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依附理論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安全型依附：指幼兒與母親之情感連結良好，互動正常。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焦慮型依附：既害怕母親的離開，又不願受母親約束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，是典型的黏人寶寶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迴避型依附：對於母親的依附相當排斥與逃避。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解組型依附：依附關係顯得相當不安，並且難以控制。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27</a:t>
            </a:fld>
            <a:endParaRPr lang="zh-TW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Ainsworth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依附理論</a:t>
            </a:r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68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28</a:t>
            </a:fld>
            <a:endParaRPr lang="zh-TW" altLang="en-US"/>
          </a:p>
        </p:txBody>
      </p:sp>
      <p:cxnSp>
        <p:nvCxnSpPr>
          <p:cNvPr id="8" name="直線單箭頭接點 7"/>
          <p:cNvCxnSpPr/>
          <p:nvPr/>
        </p:nvCxnSpPr>
        <p:spPr>
          <a:xfrm>
            <a:off x="2123728" y="3933056"/>
            <a:ext cx="496855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單箭頭接點 10"/>
          <p:cNvCxnSpPr/>
          <p:nvPr/>
        </p:nvCxnSpPr>
        <p:spPr>
          <a:xfrm flipV="1">
            <a:off x="4572000" y="1700808"/>
            <a:ext cx="0" cy="44644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/>
          <p:cNvSpPr txBox="1"/>
          <p:nvPr/>
        </p:nvSpPr>
        <p:spPr>
          <a:xfrm>
            <a:off x="7164288" y="3573016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對自己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正向表徵</a:t>
            </a:r>
          </a:p>
        </p:txBody>
      </p:sp>
      <p:sp>
        <p:nvSpPr>
          <p:cNvPr id="22" name="文字方塊 21"/>
          <p:cNvSpPr txBox="1"/>
          <p:nvPr/>
        </p:nvSpPr>
        <p:spPr>
          <a:xfrm>
            <a:off x="971600" y="3501008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對自己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負向表徵</a:t>
            </a:r>
          </a:p>
        </p:txBody>
      </p:sp>
      <p:sp>
        <p:nvSpPr>
          <p:cNvPr id="24" name="文字方塊 23"/>
          <p:cNvSpPr txBox="1"/>
          <p:nvPr/>
        </p:nvSpPr>
        <p:spPr>
          <a:xfrm>
            <a:off x="3707904" y="6165304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對他人負向表徵</a:t>
            </a:r>
          </a:p>
        </p:txBody>
      </p:sp>
      <p:sp>
        <p:nvSpPr>
          <p:cNvPr id="25" name="文字方塊 24"/>
          <p:cNvSpPr txBox="1"/>
          <p:nvPr/>
        </p:nvSpPr>
        <p:spPr>
          <a:xfrm>
            <a:off x="3635896" y="134076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對他人正向表徵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Ainsworth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依附理論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92577"/>
            <a:ext cx="8229600" cy="1544428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29</a:t>
            </a:fld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356992"/>
            <a:ext cx="8229600" cy="808264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09120"/>
            <a:ext cx="8229600" cy="1051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8757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Bronfenbrenner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生態系統理論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基本觀點：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社會工作實務包括雙重焦點：人與情境；系統與環境。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社會工作實務產生於個人與環境交互作用的關係介面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(interface)</a:t>
            </a: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在前述的關係介面上進行社工處遇，個體、系統和兩者間的互動模式都將受到影響而產生改變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社工最佳處遇是調整個體與系統的互動，提升個體的成長與發展，同時改善環境脈絡中各次系統與彼此間的互動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30</a:t>
            </a:fld>
            <a:endParaRPr lang="zh-TW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Bronfenbrenner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生態系統理論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31</a:t>
            </a:fld>
            <a:endParaRPr lang="zh-TW" altLang="en-US"/>
          </a:p>
        </p:txBody>
      </p:sp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899592" y="1340768"/>
          <a:ext cx="6934500" cy="4433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20" name="投影片" r:id="rId3" imgW="1965997" imgH="1473533" progId="PowerPoint.Slide.8">
                  <p:embed/>
                </p:oleObj>
              </mc:Choice>
              <mc:Fallback>
                <p:oleObj name="投影片" r:id="rId3" imgW="1965997" imgH="1473533" progId="PowerPoint.Slide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1340768"/>
                        <a:ext cx="6934500" cy="4433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AutoShape 28"/>
          <p:cNvSpPr>
            <a:spLocks noChangeArrowheads="1"/>
          </p:cNvSpPr>
          <p:nvPr/>
        </p:nvSpPr>
        <p:spPr bwMode="auto">
          <a:xfrm>
            <a:off x="1979613" y="5734050"/>
            <a:ext cx="5040312" cy="17462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5706688 h 21600"/>
              <a:gd name="T4" fmla="*/ 2147483647 w 21600"/>
              <a:gd name="T5" fmla="*/ 11413312 h 21600"/>
              <a:gd name="T6" fmla="*/ 2147483647 w 21600"/>
              <a:gd name="T7" fmla="*/ 570668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3779912" y="602128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時間系統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Bronfenbrenner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生態系統理論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8406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微視系統：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指在親密情境下的人際關係活動型態與角色扮演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微視系統為與個人接觸最密切相關的環境，可直接影響個人的發展，包括個人狀態、家庭、學校、社區、職場、社政體系、衛生體系等，與個人直接互動之環境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57063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Bronfenbrenner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生態系統理論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8406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中介系統：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指兩個以上的情境間發生關聯，及其歷程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亦即與個人有關聯的各個環境之間，彼此的互動關係，如家庭與學校之互動、家庭與社區的互動、家庭與職場的互動、學校與社區的互動等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各個環境之間，彼此的互動關係愈強、愈多樣，便愈能影響個人的發展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06463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Bronfenbrenner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生態系統理論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外部系統：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指兩個以上的關聯情境，於同一個間接的外在情境中發生關聯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亦即對各個環境之間的相互關係品質有影響，但個人不會直接接觸、或直接參與運作的系統，例如父母的就業場所、學校的行政體系、各種委員會等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雖然個人不會直接參與，但這些影響會直接加諸於與個人有關係的環境內，間接對個人產生影響：例如兒童受虐事件，可能來自於父母情緒不穩定；而父母情緒不穩定，可能來自於父母的工作壓力所造成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34</a:t>
            </a:fld>
            <a:endParaRPr lang="zh-TW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Bronfenbrenner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生態系統理論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鉅視系統：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指各個系統層次，在更鉅視的文化環境、民族團體中發生關聯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亦即為較大的環境系統，為形塑人類發展的社會力，如文化、政治、政策、法律、經濟、教育、科技等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鉅視系統不是恆定的，會隨著社會演化或革命而改變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此系統對於協助個案方面，社工有時看似毫無頭緒，但事實上影響力可能是最大的，例如法律與政策的制定與改變、違反社會正義與無法包容多元的錯誤訊息的持續傳播等，皆可能影響個人的發展與適應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88185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Bronfenbrenner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生態系統理論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84064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時間系統：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指個人的環境事件與生活方式的改變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亦即個人發展，會隨著時間推移而產生變化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引起變化的原因，可能來自個人本身，例如年紀增長、青春期等；也可能來自於外部因素，例如升學、結婚等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時間系統關注的是個人在每個階段的過渡點與轉變，這些過渡點或轉變，時常成為個人發展的動力或阻力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轉變可分為兩類：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正常的轉變，如就學、結婚、退休等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不正常的轉變，如中風、喪偶、離異、中樂透等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85814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Bronfenbrenner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生態系統理論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202"/>
            <a:ext cx="8229600" cy="1173480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37</a:t>
            </a:fld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50246"/>
            <a:ext cx="8229600" cy="139911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678920"/>
            <a:ext cx="8229600" cy="124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1296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Bronfenbrenner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生態系統理論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38</a:t>
            </a:fld>
            <a:endParaRPr lang="zh-TW" altLang="en-US"/>
          </a:p>
        </p:txBody>
      </p:sp>
      <p:pic>
        <p:nvPicPr>
          <p:cNvPr id="9" name="內容版面配置區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57" y="1844824"/>
            <a:ext cx="8229600" cy="1308258"/>
          </a:xfr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57" y="3580268"/>
            <a:ext cx="8229600" cy="138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0168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Bronfenbrenner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生態系統理論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39</a:t>
            </a:fld>
            <a:endParaRPr lang="zh-TW" altLang="en-US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19852"/>
            <a:ext cx="8229600" cy="1523999"/>
          </a:xfr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544339"/>
            <a:ext cx="8229600" cy="939047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783874"/>
            <a:ext cx="8229600" cy="64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853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Bandura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社會學習理論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觀察學習：人們經由訊息處理的過程，可以主動與環境產生互動，經由觀察角色楷模以學習新的行為，稱為觀察學習。社會學習理論強調角色楷模對人格發展的重要性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14350" indent="-5143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自我效能：個體對自己能否達成目標的信心程度。其來源包括：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主要經驗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替代經驗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言語說服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生理與情緒狀態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40</a:t>
            </a:fld>
            <a:endParaRPr lang="zh-TW" alt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Bandura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社會學習理論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00808"/>
            <a:ext cx="8229600" cy="753917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41</a:t>
            </a:fld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37895"/>
            <a:ext cx="8229600" cy="1505527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4526592"/>
            <a:ext cx="8229600" cy="5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6413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Bandura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社會學習理論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72816"/>
            <a:ext cx="8229600" cy="1318799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42</a:t>
            </a:fld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446793"/>
            <a:ext cx="8229600" cy="635346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437317"/>
            <a:ext cx="8229600" cy="774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5564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Levinson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生活結構理論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Levinson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針對成年與中年期，以「生活架構」（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life structure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）為核心，強調人與社會的關係。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Levinson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指出在各個時間點，成年人生活的基本型態，個人藉由自己所做的選擇（婚姻、家庭、工作等）和與他人的關係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來表現自己的生活架構，並在穩定、動盪與過渡中輪流改變，進而統整出成年發展階段。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43</a:t>
            </a:fld>
            <a:endParaRPr lang="zh-TW" alt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Levinson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生活結構理論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44</a:t>
            </a:fld>
            <a:endParaRPr lang="zh-TW" altLang="en-US"/>
          </a:p>
        </p:txBody>
      </p:sp>
      <p:graphicFrame>
        <p:nvGraphicFramePr>
          <p:cNvPr id="10" name="內容版面配置區 9">
            <a:extLst>
              <a:ext uri="{FF2B5EF4-FFF2-40B4-BE49-F238E27FC236}">
                <a16:creationId xmlns:a16="http://schemas.microsoft.com/office/drawing/2014/main" id="{EBF61718-DFCE-48F6-B6AA-1E3F49AEBB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4842078"/>
              </p:ext>
            </p:extLst>
          </p:nvPr>
        </p:nvGraphicFramePr>
        <p:xfrm>
          <a:off x="457200" y="1417638"/>
          <a:ext cx="8229600" cy="4693920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730424">
                  <a:extLst>
                    <a:ext uri="{9D8B030D-6E8A-4147-A177-3AD203B41FA5}">
                      <a16:colId xmlns:a16="http://schemas.microsoft.com/office/drawing/2014/main" val="57538903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987571337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1544461046"/>
                    </a:ext>
                  </a:extLst>
                </a:gridCol>
                <a:gridCol w="4906888">
                  <a:extLst>
                    <a:ext uri="{9D8B030D-6E8A-4147-A177-3AD203B41FA5}">
                      <a16:colId xmlns:a16="http://schemas.microsoft.com/office/drawing/2014/main" val="1891571945"/>
                    </a:ext>
                  </a:extLst>
                </a:gridCol>
              </a:tblGrid>
              <a:tr h="2952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階段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年齡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階段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內容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06333478"/>
                  </a:ext>
                </a:extLst>
              </a:tr>
              <a:tr h="5500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zh-TW" sz="2200" b="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17-22</a:t>
                      </a:r>
                      <a:endParaRPr lang="zh-TW" sz="2200" b="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b="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早期成人</a:t>
                      </a:r>
                      <a:endParaRPr lang="en-US" altLang="zh-TW" sz="2200" b="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b="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過渡期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22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脫離青少年期，對成年的生活做出初步選擇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2294678"/>
                  </a:ext>
                </a:extLst>
              </a:tr>
              <a:tr h="5500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2200" b="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22-28</a:t>
                      </a:r>
                      <a:endParaRPr lang="zh-TW" sz="2200" b="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b="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進入</a:t>
                      </a:r>
                      <a:endParaRPr lang="en-US" altLang="zh-TW" sz="2200" b="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b="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成人世界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22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對感情、職業、友誼、價值觀及生活型態做出初步選擇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94362724"/>
                  </a:ext>
                </a:extLst>
              </a:tr>
              <a:tr h="11001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  <a:endParaRPr lang="zh-TW" sz="2200" b="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28-33</a:t>
                      </a:r>
                      <a:endParaRPr lang="zh-TW" sz="2200" b="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lang="zh-TW" sz="22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歲過渡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22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進入另一轉變時期，此時看到自己生活型態的缺點，而有新的選擇。生活架構的改變，也許是小的改變，但大多數的改變是重大的，且會造成壓力或危機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7177479"/>
                  </a:ext>
                </a:extLst>
              </a:tr>
              <a:tr h="11720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</a:t>
                      </a:r>
                      <a:endParaRPr lang="zh-TW" sz="2200" b="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33-40</a:t>
                      </a:r>
                      <a:endParaRPr lang="zh-TW" sz="2200" b="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安定期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2200" b="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準備要安定下來，事業的鞏固是主要的目標。專注於技能的發展，及加深其經驗，朝著鎖定的目標，努力建立自己在社會中的立足點，為家庭及工作目標訂出時間表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5416451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Levinson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生活結構理論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45</a:t>
            </a:fld>
            <a:endParaRPr lang="zh-TW" altLang="en-US"/>
          </a:p>
        </p:txBody>
      </p:sp>
      <p:graphicFrame>
        <p:nvGraphicFramePr>
          <p:cNvPr id="7" name="內容版面配置區 6">
            <a:extLst>
              <a:ext uri="{FF2B5EF4-FFF2-40B4-BE49-F238E27FC236}">
                <a16:creationId xmlns:a16="http://schemas.microsoft.com/office/drawing/2014/main" id="{8DE819B4-FE2C-4DD5-A767-7DB80A337D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6965373"/>
              </p:ext>
            </p:extLst>
          </p:nvPr>
        </p:nvGraphicFramePr>
        <p:xfrm>
          <a:off x="457200" y="1417639"/>
          <a:ext cx="8229600" cy="4864623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658416">
                  <a:extLst>
                    <a:ext uri="{9D8B030D-6E8A-4147-A177-3AD203B41FA5}">
                      <a16:colId xmlns:a16="http://schemas.microsoft.com/office/drawing/2014/main" val="332179599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3834705786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1896247994"/>
                    </a:ext>
                  </a:extLst>
                </a:gridCol>
                <a:gridCol w="5266928">
                  <a:extLst>
                    <a:ext uri="{9D8B030D-6E8A-4147-A177-3AD203B41FA5}">
                      <a16:colId xmlns:a16="http://schemas.microsoft.com/office/drawing/2014/main" val="188210421"/>
                    </a:ext>
                  </a:extLst>
                </a:gridCol>
              </a:tblGrid>
              <a:tr h="4206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b="0" i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階段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b="0" i="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年齡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b="0" i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階段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b="0" i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內容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36822062"/>
                  </a:ext>
                </a:extLst>
              </a:tr>
              <a:tr h="14564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0" i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</a:t>
                      </a:r>
                      <a:endParaRPr lang="zh-TW" sz="2200" b="0" i="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0" i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40-45</a:t>
                      </a:r>
                      <a:endParaRPr lang="zh-TW" sz="2200" b="0" i="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b="0" i="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中年</a:t>
                      </a:r>
                      <a:endParaRPr lang="en-US" altLang="zh-TW" sz="2200" b="0" i="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b="0" i="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過渡期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2200" b="0" i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轉變到中年期。重新評估自己的生活，生活架構成為問題，通常讓人對生命的意義、方向及價值產生疑問，開始想表達自我被忽略的部份（如夢想、才能、期待）。具生產性和滿意度</a:t>
                      </a:r>
                      <a:r>
                        <a:rPr lang="en-US" sz="2200" b="0" i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v.s.</a:t>
                      </a:r>
                      <a:r>
                        <a:rPr lang="zh-TW" sz="2200" b="0" i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頹廢遲滯和衰退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6179659"/>
                  </a:ext>
                </a:extLst>
              </a:tr>
              <a:tr h="5825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0" i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</a:t>
                      </a:r>
                      <a:endParaRPr lang="zh-TW" sz="2200" b="0" i="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0" i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45-50</a:t>
                      </a:r>
                      <a:endParaRPr lang="zh-TW" sz="2200" b="0" i="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b="0" i="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前成年</a:t>
                      </a:r>
                      <a:endParaRPr lang="en-US" altLang="zh-TW" sz="2200" b="0" i="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b="0" i="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中期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2200" b="0" i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重新選擇並建立新的生活架構，個人必須投入新的任務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56638479"/>
                  </a:ext>
                </a:extLst>
              </a:tr>
              <a:tr h="5825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0" i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7</a:t>
                      </a:r>
                      <a:endParaRPr lang="zh-TW" sz="2200" b="0" i="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0" i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50-55</a:t>
                      </a:r>
                      <a:endParaRPr lang="zh-TW" sz="2200" b="0" i="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0" i="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zh-TW" sz="2200" b="0" i="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歲</a:t>
                      </a:r>
                      <a:endParaRPr lang="en-US" altLang="zh-TW" sz="2200" b="0" i="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b="0" i="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過渡期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2200" b="0" i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再進一步質疑及修改生活架構，在</a:t>
                      </a:r>
                      <a:r>
                        <a:rPr lang="en-US" sz="2200" b="0" i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zh-TW" sz="2200" b="0" i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歲時沒有遇到危機的成年人，此時很可能會遇到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487796"/>
                  </a:ext>
                </a:extLst>
              </a:tr>
              <a:tr h="8412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0" i="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8</a:t>
                      </a:r>
                      <a:endParaRPr lang="zh-TW" sz="2200" b="0" i="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0" i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55-60</a:t>
                      </a:r>
                      <a:endParaRPr lang="zh-TW" sz="2200" b="0" i="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b="0" i="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成年中期</a:t>
                      </a:r>
                      <a:endParaRPr lang="en-US" altLang="zh-TW" sz="2200" b="0" i="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b="0" i="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巔峰期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2200" b="0" i="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建立新的生活架構，可以是人生中得到最大成就感的時候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122931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Levinson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生活結構理論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46</a:t>
            </a:fld>
            <a:endParaRPr lang="zh-TW" altLang="en-US"/>
          </a:p>
        </p:txBody>
      </p:sp>
      <p:graphicFrame>
        <p:nvGraphicFramePr>
          <p:cNvPr id="3" name="內容版面配置區 2">
            <a:extLst>
              <a:ext uri="{FF2B5EF4-FFF2-40B4-BE49-F238E27FC236}">
                <a16:creationId xmlns:a16="http://schemas.microsoft.com/office/drawing/2014/main" id="{B703AF94-31A2-456E-9221-F9B30404D4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3613427"/>
              </p:ext>
            </p:extLst>
          </p:nvPr>
        </p:nvGraphicFramePr>
        <p:xfrm>
          <a:off x="457200" y="1417638"/>
          <a:ext cx="8229600" cy="4533904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730424">
                  <a:extLst>
                    <a:ext uri="{9D8B030D-6E8A-4147-A177-3AD203B41FA5}">
                      <a16:colId xmlns:a16="http://schemas.microsoft.com/office/drawing/2014/main" val="198275763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156096947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4085106979"/>
                    </a:ext>
                  </a:extLst>
                </a:gridCol>
                <a:gridCol w="4978896">
                  <a:extLst>
                    <a:ext uri="{9D8B030D-6E8A-4147-A177-3AD203B41FA5}">
                      <a16:colId xmlns:a16="http://schemas.microsoft.com/office/drawing/2014/main" val="1947747910"/>
                    </a:ext>
                  </a:extLst>
                </a:gridCol>
              </a:tblGrid>
              <a:tr h="4381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階段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年齡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階段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內容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62394326"/>
                  </a:ext>
                </a:extLst>
              </a:tr>
              <a:tr h="8531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9</a:t>
                      </a:r>
                      <a:endParaRPr lang="zh-TW" sz="2400" b="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60-65</a:t>
                      </a:r>
                      <a:endParaRPr lang="zh-TW" sz="2400" b="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成年晚期過渡期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lang="zh-TW" sz="24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歲轉變至老年期，未來五年中，人們會重新評估、選擇並決定未來歲月如何度過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2301813"/>
                  </a:ext>
                </a:extLst>
              </a:tr>
              <a:tr h="15754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10</a:t>
                      </a:r>
                      <a:endParaRPr lang="zh-TW" sz="2400" b="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65</a:t>
                      </a:r>
                      <a:r>
                        <a:rPr lang="zh-TW" sz="24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以上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成年晚期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2400" b="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轉變成老年時期，絕望是這個轉變的普遍現象。自我與社會、外在與家庭間找到新的平衡。晚年的到來，伴隨個人認定的瓦解，特別是當一個人退休或失去他的能力與權威時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9992258"/>
                  </a:ext>
                </a:extLst>
              </a:tr>
              <a:tr h="8763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11</a:t>
                      </a:r>
                      <a:endParaRPr lang="zh-TW" sz="2400" b="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80</a:t>
                      </a:r>
                      <a:r>
                        <a:rPr lang="zh-TW" sz="24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以上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成年晚期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2400" b="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一生中的最後一個階段，人們醒悟到死亡的來臨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5210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61416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Levinson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生活結構理論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44824"/>
            <a:ext cx="8229600" cy="906816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47</a:t>
            </a:fld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178826"/>
            <a:ext cx="8229600" cy="127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3762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Levinson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生活結構理論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04864"/>
            <a:ext cx="8229600" cy="1768706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90031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Sternberg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愛情三角理論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/>
          <a:lstStyle/>
          <a:p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Sternberg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發展出愛情三角理論，指出愛情包含三個元素：親密、熱情與承諾。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49</a:t>
            </a:fld>
            <a:endParaRPr lang="zh-TW" altLang="en-US"/>
          </a:p>
        </p:txBody>
      </p:sp>
      <p:pic>
        <p:nvPicPr>
          <p:cNvPr id="3073" name="Picture 1" descr="愛情三角理論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2780928"/>
            <a:ext cx="4095750" cy="342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Sternberg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愛情三角理論</a:t>
            </a: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</p:nvPr>
        </p:nvGraphicFramePr>
        <p:xfrm>
          <a:off x="395536" y="1412774"/>
          <a:ext cx="8424936" cy="4267200"/>
        </p:xfrm>
        <a:graphic>
          <a:graphicData uri="http://schemas.openxmlformats.org/drawingml/2006/table">
            <a:tbl>
              <a:tblPr/>
              <a:tblGrid>
                <a:gridCol w="196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56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73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75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latin typeface="Times New Roman"/>
                          <a:ea typeface="標楷體"/>
                        </a:rPr>
                        <a:t>元素</a:t>
                      </a: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latin typeface="Times New Roman"/>
                          <a:ea typeface="標楷體"/>
                        </a:rPr>
                        <a:t>關係</a:t>
                      </a:r>
                      <a:endParaRPr lang="zh-TW" sz="20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latin typeface="Times New Roman"/>
                          <a:ea typeface="標楷體"/>
                        </a:rPr>
                        <a:t>內容</a:t>
                      </a:r>
                      <a:endParaRPr lang="zh-TW" sz="20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5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latin typeface="Times New Roman"/>
                          <a:ea typeface="標楷體"/>
                        </a:rPr>
                        <a:t>不存在</a:t>
                      </a: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latin typeface="Times New Roman"/>
                          <a:ea typeface="標楷體"/>
                        </a:rPr>
                        <a:t>非關愛情</a:t>
                      </a:r>
                      <a:endParaRPr lang="zh-TW" sz="20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2000" kern="100">
                          <a:latin typeface="Times New Roman"/>
                          <a:ea typeface="標楷體"/>
                        </a:rPr>
                        <a:t>一般的互動關係</a:t>
                      </a:r>
                      <a:endParaRPr lang="zh-TW" sz="20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5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latin typeface="Times New Roman"/>
                          <a:ea typeface="標楷體"/>
                        </a:rPr>
                        <a:t>親密</a:t>
                      </a: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latin typeface="Times New Roman"/>
                          <a:ea typeface="標楷體"/>
                        </a:rPr>
                        <a:t>喜歡</a:t>
                      </a: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latin typeface="Times New Roman"/>
                          <a:ea typeface="標楷體"/>
                        </a:rPr>
                        <a:t>彼此覺得親近但沒有熱情</a:t>
                      </a: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5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latin typeface="Times New Roman"/>
                          <a:ea typeface="標楷體"/>
                        </a:rPr>
                        <a:t>熱情</a:t>
                      </a: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latin typeface="Times New Roman"/>
                          <a:ea typeface="標楷體"/>
                        </a:rPr>
                        <a:t>迷戀</a:t>
                      </a: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latin typeface="Times New Roman"/>
                          <a:ea typeface="標楷體"/>
                        </a:rPr>
                        <a:t>被愛的人被理想化，而違背其本來真正的自我</a:t>
                      </a: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5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latin typeface="Times New Roman"/>
                          <a:ea typeface="標楷體"/>
                        </a:rPr>
                        <a:t>承諾</a:t>
                      </a:r>
                      <a:endParaRPr lang="zh-TW" sz="20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latin typeface="Times New Roman"/>
                          <a:ea typeface="標楷體"/>
                        </a:rPr>
                        <a:t>空洞的愛</a:t>
                      </a:r>
                      <a:endParaRPr lang="zh-TW" sz="20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latin typeface="Times New Roman"/>
                          <a:ea typeface="標楷體"/>
                        </a:rPr>
                        <a:t>可能是責任居多</a:t>
                      </a: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5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latin typeface="Times New Roman"/>
                          <a:ea typeface="標楷體"/>
                        </a:rPr>
                        <a:t>熱情</a:t>
                      </a:r>
                      <a:r>
                        <a:rPr lang="en-US" sz="2000" kern="100" dirty="0">
                          <a:latin typeface="Times New Roman"/>
                          <a:ea typeface="標楷體"/>
                        </a:rPr>
                        <a:t>+</a:t>
                      </a:r>
                      <a:r>
                        <a:rPr lang="zh-TW" sz="2000" kern="100" dirty="0">
                          <a:latin typeface="Times New Roman"/>
                          <a:ea typeface="標楷體"/>
                        </a:rPr>
                        <a:t>承諾</a:t>
                      </a: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latin typeface="Times New Roman"/>
                          <a:ea typeface="標楷體"/>
                        </a:rPr>
                        <a:t>虛幻的愛</a:t>
                      </a: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latin typeface="Times New Roman"/>
                          <a:ea typeface="標楷體"/>
                        </a:rPr>
                        <a:t>例如一對戀人很快墜入愛河並決定結合</a:t>
                      </a: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51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latin typeface="Times New Roman"/>
                          <a:ea typeface="標楷體"/>
                        </a:rPr>
                        <a:t>親密</a:t>
                      </a:r>
                      <a:r>
                        <a:rPr lang="en-US" sz="2000" kern="100" dirty="0">
                          <a:latin typeface="Times New Roman"/>
                          <a:ea typeface="標楷體"/>
                        </a:rPr>
                        <a:t>+</a:t>
                      </a:r>
                      <a:r>
                        <a:rPr lang="zh-TW" sz="2000" kern="100" dirty="0">
                          <a:latin typeface="Times New Roman"/>
                          <a:ea typeface="標楷體"/>
                        </a:rPr>
                        <a:t>熱情</a:t>
                      </a: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latin typeface="Times New Roman"/>
                          <a:ea typeface="標楷體"/>
                        </a:rPr>
                        <a:t>浪漫的愛</a:t>
                      </a:r>
                      <a:endParaRPr lang="zh-TW" sz="20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latin typeface="Times New Roman"/>
                          <a:ea typeface="標楷體"/>
                        </a:rPr>
                        <a:t>沉醉於浪漫愛情中的戀人，對彼此擁有許多熱情，但沒有承諾，浪漫的愛可能始於迷戀</a:t>
                      </a: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51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latin typeface="Times New Roman"/>
                          <a:ea typeface="標楷體"/>
                        </a:rPr>
                        <a:t>親密</a:t>
                      </a:r>
                      <a:r>
                        <a:rPr lang="en-US" sz="2000" kern="100" dirty="0">
                          <a:latin typeface="Times New Roman"/>
                          <a:ea typeface="標楷體"/>
                        </a:rPr>
                        <a:t>+</a:t>
                      </a:r>
                      <a:r>
                        <a:rPr lang="zh-TW" sz="2000" kern="100" dirty="0">
                          <a:latin typeface="Times New Roman"/>
                          <a:ea typeface="標楷體"/>
                        </a:rPr>
                        <a:t>承諾</a:t>
                      </a: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latin typeface="Times New Roman"/>
                          <a:ea typeface="標楷體"/>
                        </a:rPr>
                        <a:t>伴侶的愛</a:t>
                      </a:r>
                      <a:endParaRPr lang="zh-TW" sz="20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latin typeface="Times New Roman"/>
                          <a:ea typeface="標楷體"/>
                        </a:rPr>
                        <a:t>最常出現在較長久的婚姻關係中，此時熱情已不存在。大多數浪漫的愛，在熱情漸退之後，會演變成伴侶的愛</a:t>
                      </a: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5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latin typeface="Times New Roman"/>
                          <a:ea typeface="標楷體"/>
                        </a:rPr>
                        <a:t>親密</a:t>
                      </a:r>
                      <a:r>
                        <a:rPr lang="en-US" sz="2000" kern="100" dirty="0">
                          <a:latin typeface="Times New Roman"/>
                          <a:ea typeface="標楷體"/>
                        </a:rPr>
                        <a:t>+</a:t>
                      </a:r>
                      <a:r>
                        <a:rPr lang="zh-TW" sz="2000" kern="100" dirty="0">
                          <a:latin typeface="Times New Roman"/>
                          <a:ea typeface="標楷體"/>
                        </a:rPr>
                        <a:t>熱情</a:t>
                      </a:r>
                      <a:r>
                        <a:rPr lang="en-US" sz="2000" kern="100" dirty="0">
                          <a:latin typeface="Times New Roman"/>
                          <a:ea typeface="標楷體"/>
                        </a:rPr>
                        <a:t>+</a:t>
                      </a:r>
                      <a:r>
                        <a:rPr lang="zh-TW" sz="2000" kern="100" dirty="0">
                          <a:latin typeface="Times New Roman"/>
                          <a:ea typeface="標楷體"/>
                        </a:rPr>
                        <a:t>承諾</a:t>
                      </a: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latin typeface="Times New Roman"/>
                          <a:ea typeface="標楷體"/>
                        </a:rPr>
                        <a:t>圓滿的愛</a:t>
                      </a:r>
                      <a:endParaRPr lang="zh-TW" sz="20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latin typeface="Times New Roman"/>
                          <a:ea typeface="標楷體"/>
                        </a:rPr>
                        <a:t>雖然大多數人都追求如此的愛情，但讓這種關係存在是非常困難的</a:t>
                      </a: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50</a:t>
            </a:fld>
            <a:endParaRPr lang="zh-TW" alt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Sternberg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愛情三角理論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00808"/>
            <a:ext cx="8229600" cy="677211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51</a:t>
            </a:fld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65727"/>
            <a:ext cx="8229600" cy="45251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405948"/>
            <a:ext cx="8229600" cy="1257606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951465"/>
            <a:ext cx="8229600" cy="1260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9393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Carter 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與 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McGoldrick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家庭生命週期理論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52</a:t>
            </a:fld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描述典型或一般家庭所經歷的發展階段</a:t>
            </a:r>
            <a:endParaRPr lang="en-US" altLang="zh-TW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家庭生命週期與婚姻滿意度的關係，可以透過</a:t>
            </a:r>
            <a:r>
              <a:rPr lang="en-US" altLang="zh-TW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U</a:t>
            </a: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字型來表示：</a:t>
            </a:r>
            <a:endParaRPr lang="en-US" altLang="zh-TW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lvl="1"/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新婚與蜜月時期達到最高峰</a:t>
            </a:r>
            <a:endParaRPr lang="en-US" altLang="zh-TW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lvl="1"/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有學齡子女的家庭，處於最低點</a:t>
            </a:r>
            <a:endParaRPr lang="en-US" altLang="zh-TW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lvl="1"/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有青少年子女的階段，婚姻滿意度又逐步上升</a:t>
            </a:r>
            <a:endParaRPr lang="en-US" altLang="zh-TW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lvl="1"/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家庭晚期或老年家庭時期，滿意度與新婚時期一樣，達到最高峰</a:t>
            </a:r>
            <a:endParaRPr lang="en-US" altLang="zh-TW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8834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Carter 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與 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McGoldrick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家庭生命週期理論</a:t>
            </a: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8077990"/>
              </p:ext>
            </p:extLst>
          </p:nvPr>
        </p:nvGraphicFramePr>
        <p:xfrm>
          <a:off x="467542" y="1628800"/>
          <a:ext cx="8352929" cy="4536504"/>
        </p:xfrm>
        <a:graphic>
          <a:graphicData uri="http://schemas.openxmlformats.org/drawingml/2006/table">
            <a:tbl>
              <a:tblPr/>
              <a:tblGrid>
                <a:gridCol w="647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51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8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次序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階段</a:t>
                      </a:r>
                      <a:endParaRPr lang="zh-TW" sz="20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關鍵任務</a:t>
                      </a:r>
                      <a:endParaRPr lang="zh-TW" sz="2000" kern="10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家庭轉變</a:t>
                      </a:r>
                      <a:endParaRPr lang="zh-TW" sz="2000" kern="10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2168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1</a:t>
                      </a:r>
                      <a:endParaRPr lang="zh-TW" altLang="en-US" sz="20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兩個家庭</a:t>
                      </a:r>
                      <a:endParaRPr lang="zh-TW" sz="20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未分離的子女</a:t>
                      </a:r>
                      <a:endParaRPr lang="zh-TW" sz="20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接受父母</a:t>
                      </a:r>
                      <a:endParaRPr lang="zh-TW" sz="20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與子女的分離</a:t>
                      </a:r>
                      <a:endParaRPr lang="zh-TW" sz="20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自原生家庭分化</a:t>
                      </a:r>
                      <a:endParaRPr lang="zh-TW" sz="20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發展親密同儕關係</a:t>
                      </a:r>
                      <a:endParaRPr kumimoji="1" lang="en-US" altLang="zh-TW" sz="2000" kern="12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altLang="en-US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在工作中建立自我</a:t>
                      </a:r>
                      <a:endParaRPr lang="zh-TW" sz="20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2</a:t>
                      </a:r>
                      <a:endParaRPr lang="zh-TW" altLang="en-US" sz="20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由新婚</a:t>
                      </a:r>
                      <a:endParaRPr kumimoji="1" lang="en-US" altLang="zh-TW" sz="2000" kern="12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形成的家庭</a:t>
                      </a:r>
                      <a:endParaRPr lang="zh-TW" sz="20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新婚夫婦</a:t>
                      </a:r>
                      <a:endParaRPr lang="zh-TW" sz="20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新系統的認同</a:t>
                      </a:r>
                      <a:endParaRPr lang="zh-TW" sz="20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altLang="en-US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形成</a:t>
                      </a: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婚姻系統</a:t>
                      </a:r>
                      <a:endParaRPr lang="zh-TW" sz="20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夫妻融入擴大家庭</a:t>
                      </a:r>
                      <a:r>
                        <a:rPr kumimoji="1" lang="zh-TW" altLang="en-US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與朋友關係</a:t>
                      </a:r>
                      <a:endParaRPr lang="zh-TW" sz="20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2168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3</a:t>
                      </a:r>
                      <a:endParaRPr lang="zh-TW" altLang="en-US" sz="20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有年輕小孩</a:t>
                      </a:r>
                      <a:endParaRPr kumimoji="1" lang="en-US" altLang="zh-TW" sz="2000" kern="12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的家庭</a:t>
                      </a:r>
                      <a:endParaRPr lang="zh-TW" sz="20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系統接納</a:t>
                      </a:r>
                      <a:endParaRPr kumimoji="1" lang="en-US" altLang="zh-TW" sz="2000" kern="12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新成員</a:t>
                      </a:r>
                      <a:endParaRPr lang="zh-TW" sz="20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調整婚姻系統</a:t>
                      </a:r>
                      <a:r>
                        <a:rPr kumimoji="0" lang="zh-TW" altLang="en-US" sz="2000" kern="1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，</a:t>
                      </a: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使小孩有空間</a:t>
                      </a:r>
                      <a:endParaRPr lang="zh-TW" sz="20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學習教養角色</a:t>
                      </a:r>
                      <a:endParaRPr kumimoji="1" lang="en-US" altLang="zh-TW" sz="2000" kern="12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altLang="en-US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父母與祖父母角色融入家庭關係</a:t>
                      </a:r>
                      <a:endParaRPr lang="zh-TW" sz="20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53</a:t>
            </a:fld>
            <a:endParaRPr lang="zh-TW" alt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Carter 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與 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McGoldrick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家庭生命週期理論</a:t>
            </a: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641021"/>
              </p:ext>
            </p:extLst>
          </p:nvPr>
        </p:nvGraphicFramePr>
        <p:xfrm>
          <a:off x="467542" y="1628800"/>
          <a:ext cx="8352929" cy="4680520"/>
        </p:xfrm>
        <a:graphic>
          <a:graphicData uri="http://schemas.openxmlformats.org/drawingml/2006/table">
            <a:tbl>
              <a:tblPr/>
              <a:tblGrid>
                <a:gridCol w="720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04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04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次序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階段</a:t>
                      </a:r>
                      <a:endParaRPr lang="zh-TW" sz="20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關鍵任務</a:t>
                      </a:r>
                      <a:endParaRPr lang="zh-TW" sz="2000" kern="10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家庭轉變</a:t>
                      </a:r>
                      <a:endParaRPr lang="zh-TW" sz="2000" kern="10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008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4</a:t>
                      </a:r>
                      <a:endParaRPr lang="zh-TW" altLang="en-US" sz="20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有青少年</a:t>
                      </a:r>
                      <a:endParaRPr kumimoji="1" lang="en-US" altLang="zh-TW" sz="2000" kern="12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小孩的家庭</a:t>
                      </a:r>
                      <a:endParaRPr lang="zh-TW" sz="20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家庭界線</a:t>
                      </a:r>
                      <a:endParaRPr kumimoji="1" lang="en-US" altLang="zh-TW" sz="2000" kern="12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更有彈性</a:t>
                      </a:r>
                      <a:endParaRPr lang="zh-TW" sz="20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親子關係轉變</a:t>
                      </a:r>
                      <a:r>
                        <a:rPr kumimoji="1" lang="zh-TW" altLang="en-US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，</a:t>
                      </a: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允許青少年進出系統</a:t>
                      </a:r>
                      <a:endParaRPr lang="zh-TW" sz="20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altLang="en-US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關注</a:t>
                      </a: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中年危機</a:t>
                      </a:r>
                      <a:r>
                        <a:rPr kumimoji="1" lang="zh-TW" altLang="en-US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，並關心上一代</a:t>
                      </a:r>
                      <a:endParaRPr lang="zh-TW" sz="20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6017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5</a:t>
                      </a:r>
                      <a:endParaRPr lang="zh-TW" altLang="en-US" sz="20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子女離家</a:t>
                      </a:r>
                      <a:endParaRPr kumimoji="1" lang="en-US" altLang="zh-TW" sz="2000" kern="12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與發展</a:t>
                      </a:r>
                      <a:endParaRPr lang="zh-TW" sz="20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接受</a:t>
                      </a:r>
                      <a:endParaRPr kumimoji="1" lang="en-US" altLang="zh-TW" sz="2000" kern="12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家庭系統</a:t>
                      </a:r>
                      <a:endParaRPr lang="zh-TW" sz="20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重新調整為夫妻兩人之婚姻系統</a:t>
                      </a:r>
                      <a:endParaRPr kumimoji="1" lang="en-US" altLang="zh-TW" sz="2000" kern="12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altLang="en-US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成人子女與父母間發展為成人關係</a:t>
                      </a:r>
                      <a:endParaRPr kumimoji="1" lang="en-US" altLang="zh-TW" sz="2000" kern="12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altLang="en-US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融入親族與子孫的關係</a:t>
                      </a:r>
                      <a:endParaRPr kumimoji="1" lang="en-US" altLang="zh-TW" sz="2000" kern="12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altLang="en-US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處理父母或祖父母的死亡或身心障礙</a:t>
                      </a:r>
                      <a:endParaRPr lang="zh-TW" sz="20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5021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6</a:t>
                      </a:r>
                      <a:endParaRPr lang="zh-TW" altLang="en-US" sz="20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晚年生活</a:t>
                      </a:r>
                      <a:endParaRPr kumimoji="1" lang="en-US" altLang="zh-TW" sz="2000" kern="12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的家庭</a:t>
                      </a:r>
                      <a:endParaRPr lang="zh-TW" sz="20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接受代間</a:t>
                      </a:r>
                      <a:endParaRPr kumimoji="1" lang="en-US" altLang="zh-TW" sz="2000" kern="12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角色轉變</a:t>
                      </a:r>
                      <a:endParaRPr lang="zh-TW" sz="20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維持個人、夫妻的功能</a:t>
                      </a:r>
                      <a:endParaRPr kumimoji="1" lang="en-US" altLang="zh-TW" sz="2000" kern="12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altLang="en-US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探索新的家庭與社會角色功能</a:t>
                      </a:r>
                      <a:endParaRPr lang="zh-TW" sz="20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處理配偶、手足</a:t>
                      </a:r>
                      <a:r>
                        <a:rPr kumimoji="1" lang="zh-TW" altLang="en-US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或同輩</a:t>
                      </a: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的逝去</a:t>
                      </a:r>
                      <a:endParaRPr lang="zh-TW" sz="20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altLang="en-US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面對生理衰退，為</a:t>
                      </a:r>
                      <a:r>
                        <a:rPr kumimoji="1" lang="zh-TW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死亡做準備</a:t>
                      </a:r>
                      <a:endParaRPr kumimoji="1" lang="en-US" altLang="zh-TW" sz="2000" kern="12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zh-TW" altLang="en-US" sz="2000" kern="1200" dirty="0"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生命的回顧與重整</a:t>
                      </a:r>
                      <a:endParaRPr lang="zh-TW" sz="20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08120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Carter 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與 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McGoldrick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家庭生命週期理論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55</a:t>
            </a:fld>
            <a:endParaRPr lang="zh-TW" altLang="en-US"/>
          </a:p>
        </p:txBody>
      </p:sp>
      <p:pic>
        <p:nvPicPr>
          <p:cNvPr id="8" name="內容版面配置區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16832"/>
            <a:ext cx="8229600" cy="1471885"/>
          </a:xfr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22" y="3887911"/>
            <a:ext cx="8229600" cy="138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44672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Carter 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與 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McGoldrick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家庭生命週期理論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56</a:t>
            </a:fld>
            <a:endParaRPr lang="zh-TW" altLang="en-US"/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16832"/>
            <a:ext cx="8229600" cy="961710"/>
          </a:xfr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377736"/>
            <a:ext cx="8229600" cy="706025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82955"/>
            <a:ext cx="8229600" cy="73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4882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Carter 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與 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McGoldrick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家庭生命週期理論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57</a:t>
            </a:fld>
            <a:endParaRPr lang="zh-TW" altLang="en-US"/>
          </a:p>
        </p:txBody>
      </p:sp>
      <p:pic>
        <p:nvPicPr>
          <p:cNvPr id="44034" name="Picture 2" descr="G:\Dropbox\講課資料\講課資料\106.06育達社工系人類行為與社會環境\考古題\考古題圖片檔\家庭生命週期理論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2816"/>
            <a:ext cx="8229600" cy="1726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5" name="Picture 3" descr="G:\Dropbox\講課資料\講課資料\106.06育達社工系人類行為與社會環境\考古題\考古題圖片檔\家庭生命週期理論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17032"/>
            <a:ext cx="8229600" cy="678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6" name="Picture 4" descr="G:\Dropbox\講課資料\講課資料\106.06育達社工系人類行為與社會環境\考古題\考古題圖片檔\家庭生命週期理論0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46" y="4653136"/>
            <a:ext cx="8229600" cy="130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4914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女性主義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排斥傳統性別觀念，並認為現今人類行為的知識，充滿性別主義取向，亦即因性別而對某一群體產生壓迫、控制與剝削之信念與行為，也稱為男性為中心觀點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女性主義是以消滅一切霸權，及反抗壓迫為目的。不只是分析取向，也是意識形態，期待將充滿競爭、階層、威權的世界，轉變為基於性別與種族平等為基礎的世界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415067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女性主義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自由主義女性主義：強調理性、自主與平等，透過爭取投票權、透過法律矯正歧視現象、以公權力介入日常生活（如公設托兒所、婦女庇護所）等方式進行改革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烏托邦社會女性主義：認為兩性的解放必須澈底翻轉所有傳統社會制度，包括男性霸權與婚姻制度，才能讓兩性在知性、權利、財富上皆達到平等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馬克斯主義女性主義：認為資本主義、私有財產制度與階級制度是製造婦女受壓迫的根源，必須取消這種制度，實現社會主義，婦女解放方可能實現。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基進女性主義：主張女人所受的壓迫是最古老、最深刻的剝削形式，且是一切壓迫的基礎，包括父權制度、性別角色、母親角色、性關係等，並企圖找出婦女擺脫壓迫的途徑。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96208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女性主義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88840"/>
            <a:ext cx="8229600" cy="885926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60</a:t>
            </a:fld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50" y="3068960"/>
            <a:ext cx="8229600" cy="1047404"/>
          </a:xfrm>
          <a:prstGeom prst="rect">
            <a:avLst/>
          </a:prstGeom>
        </p:spPr>
      </p:pic>
      <p:pic>
        <p:nvPicPr>
          <p:cNvPr id="51202" name="Picture 2" descr="G:\Dropbox\講課資料\講課資料\106.06育達社工系人類行為與社會環境\考古題\考古題圖片檔\女性主義觀點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50" y="4381286"/>
            <a:ext cx="8229600" cy="1220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64370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人在環境中觀點（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PIE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評估個體在施展社會功能時遇到的問題，使社工面對服務對象問題時，有普遍性的分類系統，以增加處遇成效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社會功能指服務對象有能力完成生活需求與任務，並能實現社會認同的角色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透過下面四個層面描述服務對象的問題：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社會角色問題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環境問題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心理違常問題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生理問題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社工在上述架構中，分別描述其問題內容、問題的嚴重程度、及持續程度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61</a:t>
            </a:fld>
            <a:endParaRPr lang="zh-TW" alt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人在環境中觀點（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PIE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）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32856"/>
            <a:ext cx="8229600" cy="1016896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62</a:t>
            </a:fld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864970"/>
            <a:ext cx="8229600" cy="62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03773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Maslow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需求層次理論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63</a:t>
            </a:fld>
            <a:endParaRPr lang="zh-TW" altLang="en-US"/>
          </a:p>
        </p:txBody>
      </p:sp>
      <p:pic>
        <p:nvPicPr>
          <p:cNvPr id="1025" name="Picture 1" descr="C:\Users\Administrator\Desktop\Maslo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340768"/>
            <a:ext cx="6360731" cy="4953794"/>
          </a:xfrm>
          <a:prstGeom prst="rect">
            <a:avLst/>
          </a:prstGeom>
          <a:noFill/>
        </p:spPr>
      </p:pic>
      <p:sp>
        <p:nvSpPr>
          <p:cNvPr id="6" name="文字方塊 5"/>
          <p:cNvSpPr txBox="1"/>
          <p:nvPr/>
        </p:nvSpPr>
        <p:spPr>
          <a:xfrm>
            <a:off x="107504" y="530120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生理層面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611560" y="3861048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主觀意識與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認知層面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7308304" y="234888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成長層面</a:t>
            </a:r>
          </a:p>
        </p:txBody>
      </p:sp>
      <p:sp>
        <p:nvSpPr>
          <p:cNvPr id="14" name="右大括弧 13"/>
          <p:cNvSpPr/>
          <p:nvPr/>
        </p:nvSpPr>
        <p:spPr>
          <a:xfrm>
            <a:off x="5940152" y="1844824"/>
            <a:ext cx="1296144" cy="136815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左大括弧 14"/>
          <p:cNvSpPr/>
          <p:nvPr/>
        </p:nvSpPr>
        <p:spPr>
          <a:xfrm>
            <a:off x="1979712" y="3789040"/>
            <a:ext cx="288032" cy="79208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左大括弧 15"/>
          <p:cNvSpPr/>
          <p:nvPr/>
        </p:nvSpPr>
        <p:spPr>
          <a:xfrm>
            <a:off x="1331640" y="5157192"/>
            <a:ext cx="288032" cy="64807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Maslow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需求層次理論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生理需求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安全需求：人身安全、生活穩定、免遭痛苦與疾病等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情感需求：友誼、愛情以及隸屬關係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尊重需求：對成就或自我價值的個人感覺，也包括他人對自己的認可與尊重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知識需求：個體對己、對人、對事物變化不理解之處，期待理解之需求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美感需求：欣賞美好事物，並希望周遭事物有秩序、有結構、順自然、尋真理的心理需求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自我實現需求：追求自我與完滿，達成最終的真實自我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超自我實現需求（高峰經驗）：個人心理狀態充分滿足自我實現需求後，所短暫出現的高峰經驗，例如藝術家的忘我經驗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64</a:t>
            </a:fld>
            <a:endParaRPr lang="zh-TW" alt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行為主義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古典制約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前提：非制約刺激→非制約反應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插入：非制約刺激＋中性刺激→非制約反應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效果：制約刺激（＝中性刺激）→制約反應（＝非制約反應）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457200" indent="-45720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古典制約重要概念：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增強：透過第二個刺激，強化第一個刺激與反應之間的連結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消退：不再重複制約刺激，即不予增強，反覆多次後，已習慣的反應便會逐漸消失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65</a:t>
            </a:fld>
            <a:endParaRPr lang="zh-TW" alt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行為主義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Autofit/>
          </a:bodyPr>
          <a:lstStyle/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操作制約：行為的重複是因為正向（如獎賞）的結果；行為的消除或停止是因為中性或負向（如懲罰）的結果。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操作制約重要概念：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增強：某一事物在行為發生後，能增加行為發生的頻率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正向增強：進行某個行為後，增加對象喜愛的刺激，增加該行為的出現頻率（如獎賞等強化物）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負向增強：進行某個行為後，減少對象厭惡的刺激，增加該行為的出現頻率（如考高分就不用去補習班）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懲罰：某一事物在行為發生後，能降低行為發生的頻率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正向懲罰：進行某個行為後，增加對象厭惡的刺激，減少該行為的出現頻率（如打罵孩子）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負向懲罰：進行某個行為後，減少對象喜愛的刺激，減少該行為的出現頻率（如拿走玩具）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削弱：制約過程中，因增強作用的停止，而使制約反應消失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66</a:t>
            </a:fld>
            <a:endParaRPr lang="zh-TW" alt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行為主義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88840"/>
            <a:ext cx="8229600" cy="1328223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67</a:t>
            </a:fld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888265"/>
            <a:ext cx="8229600" cy="131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56057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生命週期觀點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早期的漏斗理論認為，改變的可能性，會隨時間而逐漸衰退。但生命週期觀點認為，改變在人的一生當中不斷地發生，意味者人格的可塑性或改變的能力。人們有能力不斷與其環境協調，透過情境的選擇，進一步改變情境，且被不斷改變的情境所改變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生命週期觀點經常使用在犯罪與偏差行為領域中，認為犯罪與偏差行為是可以改變的，且不認為犯罪的原因是單一的，基於犯罪者的異質性，無法以相同的原因解釋犯罪行為，因為犯罪者具有獨特的特質，與特殊的因果過程，因此必須予以區分才能對症下藥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68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525393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生命週期觀點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69</a:t>
            </a:fld>
            <a:endParaRPr lang="zh-TW" altLang="en-US"/>
          </a:p>
        </p:txBody>
      </p:sp>
      <p:pic>
        <p:nvPicPr>
          <p:cNvPr id="54274" name="Picture 2" descr="G:\Dropbox\講課資料\講課資料\106.06育達社工系人類行為與社會環境\考古題\考古題圖片檔\生命週期觀點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229600" cy="124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75" name="Picture 3" descr="G:\Dropbox\講課資料\講課資料\106.06育達社工系人類行為與社會環境\考古題\考古題圖片檔\生命週期觀點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24944"/>
            <a:ext cx="8229600" cy="1207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76" name="Picture 4" descr="G:\Dropbox\講課資料\講課資料\106.06育達社工系人類行為與社會環境\考古題\考古題圖片檔\生命週期觀點0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67" y="4293096"/>
            <a:ext cx="8229600" cy="204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313764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Glen 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Edler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 Jr.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生命歷程觀點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生命歷程指個人及其生命發展中，社會認定以及年齡設定的生命事件，與角色連續互動的結果。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生命歷程觀點強調社會文化對個體年齡的社會意義，例如：隨著年齡不同，即扮演不同的社會角色、擔負不同的社會責任，此個人與社會互動結果得放置於歷史脈絡當中，才可清楚地看見。而在歷史脈絡中，也可能藉由特定歷史事件，形成特定的相同世代人群（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cohort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），共同經歷重大的歷史事件。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生命歷程觀點著重社會期待、社會脈絡於個人發展軌跡，最常見的社會角色，何時該進入教育體系，扮演學生的角色，何時又該進入職場，扮演生產者的角色，何時又該進入家庭等，生命歷程觀點用準時（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on time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）與錯過（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off time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）來看個人發展。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社會角色的扮演過程中，社會氛圍、政策、經濟、甚至戰爭等議題，都需納入於個人發展當中，以及個人又是如何論述自己的一生發展。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70</a:t>
            </a:fld>
            <a:endParaRPr lang="zh-TW" alt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Glen 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Edler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 Jr.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生命歷程觀點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Autofit/>
          </a:bodyPr>
          <a:lstStyle/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基本概念：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世代（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cohort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）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lvl="2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指一群人出生於某一特定歷史時期，具有相同的年齡、與生活模式下，歷練特定社會變遷事件，意即同時代具有特定歷史生活經驗的一群同年齡的人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過渡期（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transitions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）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lvl="2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指個人因組織結構變化，而使社會角色有所轉化，跳脫舊有的角色與地位，以因應外界變革環境中的挑戰。生命中充滿了過渡期，例如：上學、進入青春期、畢業、結婚等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軌跡（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trajectories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）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lvl="2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指長期的身心發展變化模式，包括許多不同之多重角色的轉換與過渡期；依據不同階級所擁有的文化資本，而涵蓋不同行動者個體生命史的意義。人生軌跡，牽涉到長期人生過程的改變，或穩定的模式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71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53527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Glen 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Edler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 Jr.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生命歷程觀點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Autofit/>
          </a:bodyPr>
          <a:lstStyle/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基本概念：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生命事件（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life event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）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lvl="2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指重大生活事件引發之狀況，可能導致長期嚴重性的生涯中斷（改革不同個體的生命歷程，使人類呈現顯著差異性行為）。例如：美國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911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事件的生命事件，對罹難者家屬的影響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轉捩點（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turning point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）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lvl="2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指生活事件的發生，造成人類個體生命歷程軌跡中，長期性角色任務的轉換。轉捩點代表生命歷程中，在人生旅途的新方向，或是一項舉足輕重的改變，而非暫時性的小轉彎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72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357453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Glen 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Edler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 Jr.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生命歷程觀點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生命歷程的重要議題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人類生命及歷史脈絡相互作用：人類個體與家庭發展，必須放置於歷史脈絡及社會文化結構下檢視</a:t>
            </a: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人類生涯的時程點：角色與行為的差異，與特定年齡群組相連結，乃是根據生物的、心理的、社會及心靈的分層分級過程的結果</a:t>
            </a: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連結的或互賴的生命共同體：人類的生命、生活與生涯，是休戚與共的互相依賴體，而家庭是經歷及解讀歷史、文化與社會現象的主要舞台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73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621480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Glen 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Edler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 Jr.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生命歷程觀點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生命歷程的重要議題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 startAt="4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人類的自由意志與選擇：在社會歷史的結構狀況、限制、及機會下，個人生命歷程的建構，有賴自主的選擇與行動力</a:t>
            </a:r>
          </a:p>
          <a:p>
            <a:pPr marL="857250" lvl="1" indent="-457200">
              <a:buFont typeface="+mj-lt"/>
              <a:buAutoNum type="arabicPeriod" startAt="4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生命歷程多元樣貌與文化軌跡：個人的生命歷程根植於文化習俗與歷史脈絡之中，並對個人帶來優勢機會或劣勢及挑戰</a:t>
            </a:r>
          </a:p>
          <a:p>
            <a:pPr marL="857250" lvl="1" indent="-457200">
              <a:buFont typeface="+mj-lt"/>
              <a:buAutoNum type="arabicPeriod" startAt="4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發展的風險因子及保護因子：每一個生命的過渡期經驗歷程，對下一個生命事件或過渡期有所衝擊，而且可能帶來生命軌跡上的轉機或危機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74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020571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Glen 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Edler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 Jr.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生命歷程觀點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72816"/>
            <a:ext cx="8229600" cy="1192914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75</a:t>
            </a:fld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29" y="3320908"/>
            <a:ext cx="8229600" cy="133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0941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Glen 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Edler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 Jr.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生命歷程觀點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76</a:t>
            </a:fld>
            <a:endParaRPr lang="zh-TW" altLang="en-US"/>
          </a:p>
        </p:txBody>
      </p:sp>
      <p:pic>
        <p:nvPicPr>
          <p:cNvPr id="9" name="內容版面配置區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88840"/>
            <a:ext cx="8229600" cy="1387421"/>
          </a:xfr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947463"/>
            <a:ext cx="8229600" cy="1241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97445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Glen 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Edler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 Jr.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生命歷程觀點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77</a:t>
            </a:fld>
            <a:endParaRPr lang="zh-TW" altLang="en-US"/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886931"/>
            <a:ext cx="8229600" cy="2044575"/>
          </a:xfrm>
        </p:spPr>
      </p:pic>
    </p:spTree>
    <p:extLst>
      <p:ext uri="{BB962C8B-B14F-4D97-AF65-F5344CB8AC3E}">
        <p14:creationId xmlns:p14="http://schemas.microsoft.com/office/powerpoint/2010/main" val="351213904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Kubler-Ross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臨終（哀傷）模式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Elizabeth Kubler-Ross 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觀察了很多臨終病人後，在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《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論死亡與臨終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》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一書中，提出病人面對死亡時內心經歷的五個階段：</a:t>
            </a: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否認：否認即將面對死亡；</a:t>
            </a: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憤怒：對於死亡為何會降臨自己身上感到憤怒；</a:t>
            </a: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討價還價：跟神或上天就死亡討價還價；</a:t>
            </a: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抑鬱：發覺一切無望而抑鬱；</a:t>
            </a: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接受：面對並接受死亡。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不是每一個臨終病人都會完全經歷以上五個階段，有些只經歷部分階段；經歷也不一定依照上述階段逐一進行，有些同時經歷兩三個階段，或者由先前階段直接跳到後面的階段；還有，前面四個階段有時會反反覆覆出現，直到真正接受死亡，才會穩定。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也可用在個人面對哀傷時之反應。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78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713549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Kubler-Ross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臨終（哀傷）模式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44824"/>
            <a:ext cx="8229600" cy="1294347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79</a:t>
            </a:fld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566357"/>
            <a:ext cx="8229600" cy="68580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679343"/>
            <a:ext cx="8229600" cy="627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80251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考試常出的議題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嬰兒性情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青少年自我認定發展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LGBTQ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與性別議題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更年期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老年理論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老人虐待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課本內的各類粗體字名詞，與最後的名詞解釋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80</a:t>
            </a:fld>
            <a:endParaRPr lang="zh-TW" altLang="en-US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嬰兒性情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性情或氣質（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temperament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）：嬰兒對環境反應和互動的特定模式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性情的面向：活動量、規律性、開放或退縮、適應能力、反應閾、反應強度、情緒特質、轉移注意力的難易、持久與精神集中度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嬰兒的三類性情：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輕鬆自在的孩子（隨和的孩子）：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40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％，容易接受新事物與情境、作息正常、心情愉快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緩慢適應的孩子：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15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％。對外界的反應較為平淡、少有驚喜，甚至以負面為多，對新環境的適應也較慢；雖然對新的環境或經驗有不安的反應，只要不催促，一段時間後通常能適應；作息屬正常規律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麻煩的孩子（困難的孩子）：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10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％，作息不定，胃口也時常變化。對新事物多半有負面反應，脾氣通常不好，適應情況緩慢或完全無法適應。面對新的玩具、食物、人或場合時，一律大聲抗議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81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064076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嬰兒性情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44824"/>
            <a:ext cx="8229600" cy="1191925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82</a:t>
            </a:fld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463935"/>
            <a:ext cx="8229600" cy="491097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382218"/>
            <a:ext cx="822960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63140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青少年自我認定發展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r>
              <a:rPr lang="en-US" altLang="zh-TW" sz="1800" dirty="0">
                <a:latin typeface="標楷體" pitchFamily="65" charset="-120"/>
                <a:ea typeface="標楷體" pitchFamily="65" charset="-120"/>
              </a:rPr>
              <a:t>Erikson</a:t>
            </a: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認為青少年正處於心理的延期償付時期，亦即他們正處於追求童年時期安全感，與成年期自主性的矛盾期間</a:t>
            </a:r>
            <a:endParaRPr lang="en-US" altLang="zh-TW" sz="18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1800" dirty="0">
                <a:latin typeface="標楷體" pitchFamily="65" charset="-120"/>
                <a:ea typeface="標楷體" pitchFamily="65" charset="-120"/>
              </a:rPr>
              <a:t>Marcia</a:t>
            </a: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進一步將青少年自我認定發展分為：</a:t>
            </a:r>
            <a:endParaRPr lang="en-US" altLang="zh-TW" sz="18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認同迷失型（認定擴散）（</a:t>
            </a:r>
            <a:r>
              <a:rPr lang="en-US" altLang="zh-TW" sz="1800" dirty="0">
                <a:latin typeface="標楷體" pitchFamily="65" charset="-120"/>
                <a:ea typeface="標楷體" pitchFamily="65" charset="-120"/>
              </a:rPr>
              <a:t>Identity diffusion</a:t>
            </a: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）：此類青少年尚未經歷過危機，並未探索有意義的其他選擇，也未對重要態度、價值觀或生涯規劃進行承諾，是最不成熟的情況</a:t>
            </a:r>
            <a:endParaRPr lang="en-US" altLang="zh-TW" sz="18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他主定向型（認定喪失主動權）（</a:t>
            </a:r>
            <a:r>
              <a:rPr lang="en-US" altLang="zh-TW" sz="1800" dirty="0">
                <a:latin typeface="標楷體" pitchFamily="65" charset="-120"/>
                <a:ea typeface="標楷體" pitchFamily="65" charset="-120"/>
              </a:rPr>
              <a:t>Identity foreclosure</a:t>
            </a: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）：對某些特定的目標、價值或信仰已做承諾，但也還未經歷過危機。許多父母會以權威的方式強迫其青少年子女有所承諾（如未來就讀校系或職業），但青少年未必有機會去深思自己的看法、信念或觀點</a:t>
            </a:r>
            <a:endParaRPr lang="en-US" altLang="zh-TW" sz="18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延期未定型（認定延期償付）（</a:t>
            </a:r>
            <a:r>
              <a:rPr lang="en-US" altLang="zh-TW" sz="1800" dirty="0">
                <a:latin typeface="標楷體" pitchFamily="65" charset="-120"/>
                <a:ea typeface="標楷體" pitchFamily="65" charset="-120"/>
              </a:rPr>
              <a:t>Identity moratorium</a:t>
            </a: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）：青少年此時處於危機之中，正在積極探索價值、意識形態或信仰，可能尚未有所承諾，或對某種承諾只有模糊的概念</a:t>
            </a:r>
            <a:endParaRPr lang="en-US" altLang="zh-TW" sz="18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認定達成型（</a:t>
            </a:r>
            <a:r>
              <a:rPr lang="en-US" altLang="zh-TW" sz="1800" dirty="0">
                <a:latin typeface="標楷體" pitchFamily="65" charset="-120"/>
                <a:ea typeface="標楷體" pitchFamily="65" charset="-120"/>
              </a:rPr>
              <a:t>Identity achievement</a:t>
            </a: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）：此時青少年已解決衝突，對於職業、性別認定與宗教意識型態做出堅定的承諾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83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73201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</a:rPr>
              <a:t>青少年自我認定發展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我實在看不懂課本對於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Marcia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青少年自我認定發展的翻譯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…</a:t>
            </a:r>
            <a:endParaRPr lang="zh-TW" altLang="en-US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84</a:t>
            </a:fld>
            <a:endParaRPr lang="zh-TW" altLang="en-US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467544" y="2420888"/>
          <a:ext cx="8280919" cy="3672407"/>
        </p:xfrm>
        <a:graphic>
          <a:graphicData uri="http://schemas.openxmlformats.org/drawingml/2006/table">
            <a:tbl>
              <a:tblPr/>
              <a:tblGrid>
                <a:gridCol w="792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123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023">
                <a:tc rowSpan="2" gridSpan="2"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職業選擇、宗教信仰、政治理念、性別角色等問題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46646" marR="466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Times New Roman"/>
                          <a:ea typeface="標楷體"/>
                        </a:rPr>
                        <a:t>個體是否對價值做出承諾？</a:t>
                      </a:r>
                      <a:endParaRPr lang="zh-TW" sz="1600" kern="100">
                        <a:latin typeface="Times New Roman"/>
                        <a:ea typeface="新細明體"/>
                      </a:endParaRPr>
                    </a:p>
                  </a:txBody>
                  <a:tcPr marL="46646" marR="466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978"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Times New Roman"/>
                          <a:ea typeface="標楷體"/>
                        </a:rPr>
                        <a:t>是</a:t>
                      </a:r>
                      <a:endParaRPr lang="zh-TW" sz="1600" kern="100">
                        <a:latin typeface="Times New Roman"/>
                        <a:ea typeface="新細明體"/>
                      </a:endParaRPr>
                    </a:p>
                  </a:txBody>
                  <a:tcPr marL="46646" marR="466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Times New Roman"/>
                          <a:ea typeface="標楷體"/>
                        </a:rPr>
                        <a:t>否</a:t>
                      </a:r>
                      <a:endParaRPr lang="zh-TW" sz="1600" kern="100">
                        <a:latin typeface="Times New Roman"/>
                        <a:ea typeface="新細明體"/>
                      </a:endParaRPr>
                    </a:p>
                  </a:txBody>
                  <a:tcPr marL="46646" marR="466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53856"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Times New Roman"/>
                          <a:ea typeface="標楷體"/>
                        </a:rPr>
                        <a:t>個體是否投入對認同的尋求？</a:t>
                      </a:r>
                      <a:endParaRPr lang="zh-TW" sz="1600" kern="100">
                        <a:latin typeface="Times New Roman"/>
                        <a:ea typeface="新細明體"/>
                      </a:endParaRPr>
                    </a:p>
                  </a:txBody>
                  <a:tcPr marL="46646" marR="46646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是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46646" marR="466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定向型統合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標楷體"/>
                        </a:rPr>
                        <a:t>(identity achievement)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自我意識堅定職業、宗教、性別角色的承諾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對其他人的觀點、信念、價值觀做出考慮，但透過向外尋找而得到自己的答案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46646" marR="466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未定型統合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標楷體"/>
                        </a:rPr>
                        <a:t>(identity moratorium)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正在經歷認同的危機或是轉機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對社會沒有明確的承諾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沒有明確的認同感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積極地想要獲得認同感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46646" marR="466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155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Times New Roman"/>
                          <a:ea typeface="標楷體"/>
                        </a:rPr>
                        <a:t>否</a:t>
                      </a:r>
                      <a:endParaRPr lang="zh-TW" sz="1600" kern="100">
                        <a:latin typeface="Times New Roman"/>
                        <a:ea typeface="新細明體"/>
                      </a:endParaRPr>
                    </a:p>
                  </a:txBody>
                  <a:tcPr marL="46646" marR="466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早閉型統合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標楷體"/>
                        </a:rPr>
                        <a:t>(identity foreclosure)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對職業以及不同的意見立場產生承諾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沒有自我見夠的跡象，且為仔細的探索與職位就採取他人的價值觀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排斥尋得自我認同的可能性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46646" marR="466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迷失型統合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標楷體"/>
                        </a:rPr>
                        <a:t>(identity </a:t>
                      </a:r>
                      <a:r>
                        <a:rPr lang="en-US" sz="1600" kern="100" dirty="0" err="1">
                          <a:latin typeface="Times New Roman"/>
                          <a:ea typeface="標楷體"/>
                        </a:rPr>
                        <a:t>diffussion</a:t>
                      </a:r>
                      <a:r>
                        <a:rPr lang="en-US" sz="1600" kern="100" dirty="0">
                          <a:latin typeface="Times New Roman"/>
                          <a:ea typeface="標楷體"/>
                        </a:rPr>
                        <a:t>)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缺乏生活的方向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對正式、宗教、道德、或甚至職業議題漠不關心沒有質問原因就從事工作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對別人從事的事物漠不關心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46646" marR="466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242174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</a:rPr>
              <a:t>青少年自我認定發展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44824"/>
            <a:ext cx="8229600" cy="872294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85</a:t>
            </a:fld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139639"/>
            <a:ext cx="8229600" cy="100831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0471"/>
            <a:ext cx="8229600" cy="107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87383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itchFamily="34" charset="-120"/>
              </a:rPr>
              <a:t>LGBTQ</a:t>
            </a:r>
            <a:r>
              <a:rPr lang="zh-TW" altLang="en-US" dirty="0">
                <a:latin typeface="微軟正黑體" pitchFamily="34" charset="-120"/>
              </a:rPr>
              <a:t>與性別議題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Lesbian</a:t>
            </a: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：女同性戀</a:t>
            </a:r>
            <a:endParaRPr lang="en-US" altLang="zh-TW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Gay</a:t>
            </a: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：可以同時代表男性與女性在性取向上，是以追求與自己相同性別伴侶的人</a:t>
            </a:r>
            <a:endParaRPr lang="en-US" altLang="zh-TW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Bisexual</a:t>
            </a: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：雙性戀</a:t>
            </a:r>
            <a:endParaRPr lang="en-US" altLang="zh-TW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Transgendered</a:t>
            </a: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：跨性別者，包括變性人（</a:t>
            </a:r>
            <a:r>
              <a:rPr lang="en-US" altLang="zh-TW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transsexuals</a:t>
            </a: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）、扮裝皇后或國王（</a:t>
            </a:r>
            <a:r>
              <a:rPr lang="en-US" altLang="zh-TW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drag queens / kings</a:t>
            </a: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）、及變裝者（</a:t>
            </a:r>
            <a:r>
              <a:rPr lang="en-US" altLang="zh-TW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cross-dressers</a:t>
            </a: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）等</a:t>
            </a:r>
            <a:endParaRPr lang="en-US" altLang="zh-TW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Queer</a:t>
            </a: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：除上述類型外，再加上有其他情況者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86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470620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itchFamily="34" charset="-120"/>
              </a:rPr>
              <a:t>LGBTQ</a:t>
            </a:r>
            <a:r>
              <a:rPr lang="zh-TW" altLang="en-US" dirty="0">
                <a:latin typeface="微軟正黑體" pitchFamily="34" charset="-120"/>
              </a:rPr>
              <a:t>與性別議題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87</a:t>
            </a:fld>
            <a:endParaRPr lang="zh-TW" altLang="en-US"/>
          </a:p>
        </p:txBody>
      </p:sp>
      <p:pic>
        <p:nvPicPr>
          <p:cNvPr id="46082" name="Picture 2" descr="G:\Dropbox\講課資料\講課資料\106.06育達社工系人類行為與社會環境\考古題\考古題圖片檔\性別議題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2816"/>
            <a:ext cx="8229600" cy="561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3" name="Picture 3" descr="G:\Dropbox\講課資料\講課資料\106.06育達社工系人類行為與社會環境\考古題\考古題圖片檔\性別議題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564904"/>
            <a:ext cx="8229600" cy="113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4" name="Picture 4" descr="G:\Dropbox\講課資料\講課資料\106.06育達社工系人類行為與社會環境\考古題\考古題圖片檔\性別議題0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66" y="3933056"/>
            <a:ext cx="8229600" cy="1165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5" name="Picture 5" descr="G:\Dropbox\講課資料\講課資料\106.06育達社工系人類行為與社會環境\考古題\考古題圖片檔\性別議題07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66" y="5301208"/>
            <a:ext cx="8229600" cy="79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953041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itchFamily="34" charset="-120"/>
              </a:rPr>
              <a:t>LGBTQ</a:t>
            </a:r>
            <a:r>
              <a:rPr lang="zh-TW" altLang="en-US" dirty="0">
                <a:latin typeface="微軟正黑體" pitchFamily="34" charset="-120"/>
              </a:rPr>
              <a:t>與性別議題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88</a:t>
            </a:fld>
            <a:endParaRPr lang="zh-TW" altLang="en-US"/>
          </a:p>
        </p:txBody>
      </p:sp>
      <p:pic>
        <p:nvPicPr>
          <p:cNvPr id="47106" name="Picture 2" descr="G:\Dropbox\講課資料\講課資料\106.06育達社工系人類行為與社會環境\考古題\考古題圖片檔\性別議題0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8229600" cy="130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07" name="Picture 3" descr="G:\Dropbox\講課資料\講課資料\106.06育達社工系人類行為與社會環境\考古題\考古題圖片檔\性別議題0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140968"/>
            <a:ext cx="8229600" cy="1142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08" name="Picture 4" descr="G:\Dropbox\講課資料\講課資料\106.06育達社工系人類行為與社會環境\考古題\考古題圖片檔\性別議題0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28" y="4437112"/>
            <a:ext cx="8229600" cy="126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742425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itchFamily="34" charset="-120"/>
              </a:rPr>
              <a:t>LGBTQ</a:t>
            </a:r>
            <a:r>
              <a:rPr lang="zh-TW" altLang="en-US" dirty="0">
                <a:latin typeface="微軟正黑體" pitchFamily="34" charset="-120"/>
              </a:rPr>
              <a:t>與性別議題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89</a:t>
            </a:fld>
            <a:endParaRPr lang="zh-TW" altLang="en-US"/>
          </a:p>
        </p:txBody>
      </p:sp>
      <p:pic>
        <p:nvPicPr>
          <p:cNvPr id="48130" name="Picture 2" descr="G:\Dropbox\講課資料\講課資料\106.06育達社工系人類行為與社會環境\考古題\考古題圖片檔\性別議題0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8229600" cy="1189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1" name="Picture 3" descr="G:\Dropbox\講課資料\講課資料\106.06育達社工系人類行為與社會環境\考古題\考古題圖片檔\性別議題0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96952"/>
            <a:ext cx="8229600" cy="1365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2" name="Picture 4" descr="G:\Dropbox\講課資料\講課資料\106.06育達社工系人類行為與社會環境\考古題\考古題圖片檔\性別議題1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66" y="4509120"/>
            <a:ext cx="8229600" cy="1572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742425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更年期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指婦女在過去一整年當中，經期沒有來潮，卵巢停止運作，不再生產雌激素和黃體素，是漸進的過程，為期約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年至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20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年不等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更年期發生的平均年齡約為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51.4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歲，多數婦女的更年期發生在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45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歲至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55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歲間，沒有子女、與抽菸的女性，經期的停止也比較早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50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歲前就停經的婦女，比停經晚的婦女，更容易罹患心臟病、骨質疏鬆症、與其他慢性疾病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更年期對婦女心理有何影響，至今仍不是很確定，但可能會經驗後更年期熱情，會因為目標還沒實現、潛能還沒發揮的感覺的影響，開始對於重新掌握自己的生命感到鼓舞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相關研究並未發現更年期婦女在焦慮、憂鬱、憤怒、自我覺知、對身體的擔憂等方面，與更年期之前有顯著地不同。亦即，中年婦女的情緒，並不受更年期所左右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90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904213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更年期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91</a:t>
            </a:fld>
            <a:endParaRPr lang="zh-TW" altLang="en-US"/>
          </a:p>
        </p:txBody>
      </p:sp>
      <p:pic>
        <p:nvPicPr>
          <p:cNvPr id="52226" name="Picture 2" descr="G:\Dropbox\講課資料\講課資料\106.06育達社工系人類行為與社會環境\考古題\考古題圖片檔\更年期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2816"/>
            <a:ext cx="8229600" cy="687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27" name="Picture 3" descr="G:\Dropbox\講課資料\講課資料\106.06育達社工系人類行為與社會環境\考古題\考古題圖片檔\更年期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45" y="2780928"/>
            <a:ext cx="8229600" cy="815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28" name="Picture 4" descr="G:\Dropbox\講課資料\講課資料\106.06育達社工系人類行為與社會環境\考古題\考古題圖片檔\更年期0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45" y="3933056"/>
            <a:ext cx="8229600" cy="1555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543166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成功的老年之理論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 err="1">
                <a:latin typeface="標楷體" pitchFamily="65" charset="-120"/>
                <a:ea typeface="標楷體" pitchFamily="65" charset="-120"/>
              </a:rPr>
              <a:t>Atchley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提出持續理論（連續理論）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強調人的特質之穩定狀態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老人階段的特質，通常是早期特質的延續，每個人面對老化問題，所使用的因應方式，通常是個體過去熟悉和習慣的策略，因為策略延續過去，所以老年生命的發展變化是有限的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92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017554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成功的老年之理論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Lemon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等人提出活動理論，重點在於社會活動與生活滿意度之間的關係。主要假設：個體愈保持活躍，生活的滿意度就愈高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Lemon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等人提到三種活動：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非正式的活動：如和親戚、朋友、鄰居之社交活動。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正式的活動：如擔任志工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獨自從事的活動：如閱讀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457200" indent="-45720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研究指出，非正式活動確立老人所扮演角色的重要性，且賦予老人自我價值感。正式活動反而與士氣的低落相關，單獨從事的活動則與生活滿意度沒有顯著關聯。因此，活動的質比活動的量還重要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93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866706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成功的老年之理論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Cumming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與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Henry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提出撤離理論，認為：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成人晚期可能會導致老人與社會互相抽離，抽離可以由任何一方先開始。當老人體會到自己的能力日漸衰竭，死亡也逐漸逼近，老人會選擇從社會撤離，轉而經營自我；社會為了維持體系的均衡，騰出職位與角色給年輕人，乃決定從與老人互動的過程中抽離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抽離之初，總會造成老人士氣的低落，但只要有機會自我整合、重新調整、理出頭緒，士氣必然可以再度提昇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94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56538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成功的老年之理論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440362"/>
          </a:xfrm>
        </p:spPr>
        <p:txBody>
          <a:bodyPr>
            <a:normAutofit/>
          </a:bodyPr>
          <a:lstStyle/>
          <a:p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Peck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主張老年人的心理發展任務為：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「自我分化」相對於「原工作角色佔據」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lvl="2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工作角色與職業，是生命中相當重要的任務，當退休後受到角色變換的衝擊，很容易在價值感上感到不平衡。因此，應該多培養工作以外的嗜好與休閒，並提醒自己，也能從其他層面找到自我價值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「身體超越」相對於「身體關注」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lvl="2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隨著年紀增長，身體功能勢必隨之退化，若自怨自艾於生理功能的衰退，會給自己帶來困擾與絕望感。因此老年人須轉換心態，將注意力從生理層面，轉到提昇心靈層面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「自我超越」相對於「自我關注」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lvl="2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並非所有老年人都能接受與死亡逐漸接近的事實，此階段的發展任務，須協助老年人能夠正向面對死亡的來臨，讓個體能超越恐懼，並勇敢接受。精神上的傳承，比肉體的存在更具意義，若能接受自我價值，並相信自我成就不會隨著死亡而消失，便能坦然接受死亡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95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078538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成功的老年之理論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Rowe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與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Kahn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的成功老化模式，認為促進成功老化，可以包括三個因素：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維持認知能力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維持身體功能與避開疾病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保持活躍的生活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但此模式遭受的批評包括：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社會的不公平，使得許多人無法達成成功老化的目標，尤其是少數族群與老年婦女，許多人仍落在貧窮、沒有健康保險、沒有接受教育的情境中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沒有考慮已經失能、認知有缺陷、或虛弱老人的成功老化樣態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沒有將靈性與內在生命納入成功老化概念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96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872819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成功的老年之理論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兩個新的老年相關理論，均強調老化過程帶來的心理與社會層面的變化，亦體認到老人在孤獨、抉擇、有意義的關係等面向之需求，隨著老化而變化的重要性：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社會情緒選擇論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lvl="2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認為隨著老化過程，熟悉與可靠的人際關係更加重要，因為老人可以選擇自己的情緒能源想要投注的對象與方式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老年超越論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lvl="2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認為最佳的老化，是由沉思和靈性的成份所組成，這些成份，使得老人可以超越自己對於日漸衰退與惡化的身體、和每日生活的物質主義的關注，並將精神集中在靈性的領域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97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337515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成功的老年之理論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00808"/>
            <a:ext cx="8229600" cy="713678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98</a:t>
            </a:fld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97656"/>
            <a:ext cx="8229600" cy="630194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31" y="3611020"/>
            <a:ext cx="8229600" cy="134138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235579"/>
            <a:ext cx="8229600" cy="67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28251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成功的老年之理論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72816"/>
            <a:ext cx="8229600" cy="1604698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99</a:t>
            </a:fld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732692"/>
            <a:ext cx="8229600" cy="758198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846068"/>
            <a:ext cx="8229600" cy="950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34165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成功的老年之理論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100</a:t>
            </a:fld>
            <a:endParaRPr lang="zh-TW" altLang="en-US"/>
          </a:p>
        </p:txBody>
      </p:sp>
      <p:pic>
        <p:nvPicPr>
          <p:cNvPr id="9" name="內容版面配置區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72816"/>
            <a:ext cx="8229600" cy="774838"/>
          </a:xfrm>
        </p:spPr>
      </p:pic>
      <p:pic>
        <p:nvPicPr>
          <p:cNvPr id="45058" name="Picture 2" descr="G:\Dropbox\講課資料\講課資料\106.06育達社工系人類行為與社會環境\考古題\考古題圖片檔\老年理論0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73" y="2852936"/>
            <a:ext cx="8229600" cy="999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59" name="Picture 3" descr="G:\Dropbox\講課資料\講課資料\106.06育達社工系人類行為與社會環境\考古題\考古題圖片檔\老年理論1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73" y="4149080"/>
            <a:ext cx="8229600" cy="1572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87888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老人虐待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老人的虐待者通常是家人、居家照顧員或機構職員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Wolf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與</a:t>
            </a:r>
            <a:r>
              <a:rPr lang="en-US" altLang="zh-TW" sz="2400" dirty="0" err="1">
                <a:latin typeface="標楷體" pitchFamily="65" charset="-120"/>
                <a:ea typeface="標楷體" pitchFamily="65" charset="-120"/>
              </a:rPr>
              <a:t>Pillemer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指出五種老人虐待的模式：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身體虐待造成的痛苦和傷害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心理虐待造成心理和情緒的痛楚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物質虐待，不當與非法使用老人的財物或資源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積極的疏忽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消極的虐待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101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058246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老人虐待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常見的老人虐待種類包括：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遺棄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1371600" lvl="2" indent="-514350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依法令或契約有扶養義務而不予適當照顧，任老人流落街頭等其他處所而違反法令規定者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身體虐待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1371600" lvl="2" indent="-514350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源於施虐者疏忽或故意之行為，致使老人身體或身體功能遭受傷害或毀損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心理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情緒虐待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1371600" lvl="2" indent="-514350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源於施虐者的言語或行為，造成老人心理及情緒上極度之痛苦、折磨、為難或恐慌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102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380877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老人虐待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常見的老人虐待種類包括：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71550" lvl="1" indent="-514350">
              <a:buFont typeface="+mj-lt"/>
              <a:buAutoNum type="arabicPeriod" startAt="4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照顧者疏忽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1371600" lvl="2" indent="-514350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老年人有獲得基本生活照顧的權利，老人不應在社會互動中被孤立或單獨留在家中一段時間，使他們處於危險或造成他們的困擾或焦慮。涉及照顧者刻意或非刻意對老人置之不顧、未提供各類適當的照顧與支持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71550" lvl="1" indent="-514350">
              <a:buFont typeface="+mj-lt"/>
              <a:buAutoNum type="arabicPeriod" startAt="4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失依陷困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1371600" lvl="2" indent="-514350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無法定扶養義務人之老人，致有生命、身體之危難或生活陷於困境者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71550" lvl="1" indent="-514350">
              <a:buFont typeface="+mj-lt"/>
              <a:buAutoNum type="arabicPeriod" startAt="4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財產保護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1371600" lvl="2" indent="-514350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對於心神喪失或精神耗弱致不能處理自己事務之老人，有對其金錢、財產、所有權之非法盜取、詐騙、侵占、榨用、偷竊等行為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71550" lvl="1" indent="-514350">
              <a:buFont typeface="+mj-lt"/>
              <a:buAutoNum type="arabicPeriod" startAt="4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其他（如性侵害、性虐待、社會剝削等）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103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573475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老人虐待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16832"/>
            <a:ext cx="8229600" cy="1089689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104</a:t>
            </a:fld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505715"/>
            <a:ext cx="8229600" cy="147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89273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老人虐待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105</a:t>
            </a:fld>
            <a:endParaRPr lang="zh-TW" altLang="en-US"/>
          </a:p>
        </p:txBody>
      </p:sp>
      <p:pic>
        <p:nvPicPr>
          <p:cNvPr id="9" name="內容版面配置區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87227"/>
            <a:ext cx="8229600" cy="2221992"/>
          </a:xfr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178808"/>
            <a:ext cx="8229600" cy="138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91733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申論題撰寫建議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Autofit/>
          </a:bodyPr>
          <a:lstStyle/>
          <a:p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運用理論</a:t>
            </a:r>
            <a:endParaRPr lang="en-US" altLang="zh-TW" sz="18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運用生理、心理、社會多層面架構：</a:t>
            </a:r>
            <a:endParaRPr lang="en-US" altLang="zh-TW" sz="18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生理層面：</a:t>
            </a:r>
            <a:endParaRPr lang="en-US" altLang="zh-TW" sz="18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生理成長與發展</a:t>
            </a:r>
            <a:endParaRPr lang="en-US" altLang="zh-TW" sz="18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生理危險因素</a:t>
            </a:r>
            <a:endParaRPr lang="en-US" altLang="zh-TW" sz="18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心理層面：</a:t>
            </a:r>
            <a:endParaRPr lang="en-US" altLang="zh-TW" sz="18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認知發展與資訊處理</a:t>
            </a:r>
            <a:endParaRPr lang="en-US" altLang="zh-TW" sz="18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溝通</a:t>
            </a:r>
            <a:endParaRPr lang="en-US" altLang="zh-TW" sz="18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態度與情緒</a:t>
            </a:r>
            <a:endParaRPr lang="en-US" altLang="zh-TW" sz="18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社會認知與規範</a:t>
            </a:r>
            <a:endParaRPr lang="en-US" altLang="zh-TW" sz="18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心理危險因素</a:t>
            </a:r>
            <a:endParaRPr lang="en-US" altLang="zh-TW" sz="18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社會層面：</a:t>
            </a:r>
            <a:endParaRPr lang="en-US" altLang="zh-TW" sz="18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家庭、團體、支持系統與情境</a:t>
            </a:r>
            <a:endParaRPr lang="en-US" altLang="zh-TW" sz="18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多元文化與性別考量</a:t>
            </a:r>
            <a:endParaRPr lang="en-US" altLang="zh-TW" sz="18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社會危險因素</a:t>
            </a:r>
            <a:endParaRPr lang="en-US" altLang="zh-TW" sz="18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106</a:t>
            </a:fld>
            <a:endParaRPr lang="zh-TW" altLang="en-US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第一章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評估社會功能的多層面架構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節錄各章重點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107</a:t>
            </a:fld>
            <a:endParaRPr lang="zh-TW" altLang="en-US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生物心理社會觀點假設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defRPr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評估人類行為的三個層面：生理、心理、社會層面</a:t>
            </a:r>
          </a:p>
          <a:p>
            <a:pPr marL="609600" indent="-609600">
              <a:defRPr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此三個層面組成一個生物、心理、社會功能系統</a:t>
            </a:r>
          </a:p>
          <a:p>
            <a:pPr marL="609600" indent="-609600">
              <a:defRPr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此多層面系統是由小（細胞）到大（社會）的階層與多元系統所組成的</a:t>
            </a:r>
          </a:p>
          <a:p>
            <a:pPr marL="609600" indent="-609600">
              <a:defRPr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整個系統與其他系統不斷的互動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108</a:t>
            </a:fld>
            <a:endParaRPr lang="zh-TW" altLang="en-US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生物心理社會觀點特色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>
                <a:ea typeface="標楷體" pitchFamily="65" charset="-120"/>
              </a:rPr>
              <a:t>提供社工實務工作者瞭解人類發展與社會環境的根據</a:t>
            </a:r>
          </a:p>
          <a:p>
            <a:pPr>
              <a:defRPr/>
            </a:pPr>
            <a:r>
              <a:rPr lang="zh-TW" altLang="en-US" dirty="0">
                <a:ea typeface="標楷體" pitchFamily="65" charset="-120"/>
              </a:rPr>
              <a:t>為眾多處遇策略的基本依循架構</a:t>
            </a:r>
          </a:p>
          <a:p>
            <a:pPr>
              <a:defRPr/>
            </a:pPr>
            <a:r>
              <a:rPr lang="zh-TW" altLang="en-US" dirty="0">
                <a:ea typeface="標楷體" pitchFamily="65" charset="-120"/>
              </a:rPr>
              <a:t>將人視為整體，全面的關照每個人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109</a:t>
            </a:fld>
            <a:endParaRPr lang="zh-TW" altLang="en-US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運用生物心理社會觀點架構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生理層面：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生理成長與發展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>
              <a:buFont typeface="Wingdings" pitchFamily="2" charset="2"/>
              <a:buAutoNum type="circleNumWdWhitePlain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出生前的成長與發展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>
              <a:buFont typeface="+mj-lt"/>
              <a:buAutoNum type="circleNumWdWhitePlain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過去發展史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>
              <a:buFont typeface="+mj-lt"/>
              <a:buAutoNum type="circleNumWdWhitePlain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一般健康情形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生理危險因素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>
              <a:buFont typeface="Wingdings" pitchFamily="2" charset="2"/>
              <a:buAutoNum type="circleNumWdWhitePlain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一般健康情況，包括主要器官系統的問題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110</a:t>
            </a:fld>
            <a:endParaRPr lang="zh-TW" altLang="en-US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運用生物心理社會觀點架構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2"/>
          </p:nvPr>
        </p:nvSpPr>
        <p:spPr>
          <a:xfrm>
            <a:off x="457200" y="1628800"/>
            <a:ext cx="4040188" cy="44973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心理層面：</a:t>
            </a:r>
            <a:endParaRPr lang="en-US" altLang="zh-TW" sz="18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認知發展與資訊處理</a:t>
            </a:r>
            <a:endParaRPr lang="en-US" altLang="zh-TW" sz="1800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>
              <a:buFont typeface="Wingdings" pitchFamily="2" charset="2"/>
              <a:buAutoNum type="circleNumWdWhitePlain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注意力的時距、記憶、專注力與抽象思考的能力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>
              <a:buFont typeface="+mj-lt"/>
              <a:buAutoNum type="circleNumWdWhitePlain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學習能力與表現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溝通</a:t>
            </a:r>
            <a:endParaRPr lang="en-US" altLang="zh-TW" sz="1800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>
              <a:buFont typeface="Wingdings" pitchFamily="2" charset="2"/>
              <a:buAutoNum type="circleNumWdWhitePlain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語言能力及語彙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態度與情緒</a:t>
            </a:r>
            <a:endParaRPr lang="en-US" altLang="zh-TW" sz="1800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>
              <a:buFont typeface="Wingdings" pitchFamily="2" charset="2"/>
              <a:buAutoNum type="circleNumWdWhitePlain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自我知覺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>
              <a:buFont typeface="+mj-lt"/>
              <a:buAutoNum type="circleNumWdWhitePlain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情緒反應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>
              <a:buFont typeface="+mj-lt"/>
              <a:buAutoNum type="circleNumWdWhitePlain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個人狀態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>
              <a:buFont typeface="+mj-lt"/>
              <a:buAutoNum type="circleNumWdWhitePlain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對他人的知覺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8" name="內容版面配置區 7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041775" cy="4137323"/>
          </a:xfrm>
        </p:spPr>
        <p:txBody>
          <a:bodyPr>
            <a:normAutofit/>
          </a:bodyPr>
          <a:lstStyle/>
          <a:p>
            <a:pPr marL="914400" lvl="1" indent="-514350">
              <a:buFont typeface="+mj-lt"/>
              <a:buAutoNum type="arabicParenR" startAt="4"/>
            </a:pP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社會認知與規範</a:t>
            </a:r>
            <a:endParaRPr lang="en-US" altLang="zh-TW" sz="1800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>
              <a:buFont typeface="Wingdings" pitchFamily="2" charset="2"/>
              <a:buAutoNum type="circleNumWdWhitePlain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對於有關他人的社會知識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>
              <a:buFont typeface="+mj-lt"/>
              <a:buAutoNum type="circleNumWdWhitePlain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同理能力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>
              <a:buFont typeface="+mj-lt"/>
              <a:buAutoNum type="circleNumWdWhitePlain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對現實的認知程度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>
              <a:buFont typeface="+mj-lt"/>
              <a:buAutoNum type="circleNumWdWhitePlain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社交技巧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>
              <a:buFont typeface="+mj-lt"/>
              <a:buAutoNum type="circleNumWdWhitePlain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解決問題的能力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>
              <a:buFont typeface="+mj-lt"/>
              <a:buAutoNum type="circleNumWdWhitePlain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適應不良的行為模式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 startAt="5"/>
            </a:pP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心理危險因素</a:t>
            </a:r>
            <a:endParaRPr lang="en-US" altLang="zh-TW" sz="1800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>
              <a:buFont typeface="Wingdings" pitchFamily="2" charset="2"/>
              <a:buAutoNum type="circleNumWdWhitePlain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過去的生活事件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>
              <a:buFont typeface="+mj-lt"/>
              <a:buAutoNum type="circleNumWdWhitePlain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近期的生活經驗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111</a:t>
            </a:fld>
            <a:endParaRPr lang="zh-TW" altLang="en-US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運用生物心理社會觀點架構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社會層面：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家庭、團體、支持系統與情境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>
              <a:buFont typeface="Wingdings" pitchFamily="2" charset="2"/>
              <a:buAutoNum type="circleNumWdWhitePlain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家庭界線、系統與次系統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>
              <a:buFont typeface="+mj-lt"/>
              <a:buAutoNum type="circleNumWdWhitePlain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家庭的溝通模式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>
              <a:buFont typeface="+mj-lt"/>
              <a:buAutoNum type="circleNumWdWhitePlain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家庭的角色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>
              <a:buFont typeface="+mj-lt"/>
              <a:buAutoNum type="circleNumWdWhitePlain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與團體的互動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>
              <a:buFont typeface="+mj-lt"/>
              <a:buAutoNum type="circleNumWdWhitePlain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可獲得的支持系統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>
              <a:buFont typeface="+mj-lt"/>
              <a:buAutoNum type="circleNumWdWhitePlain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社區及生活的環境脈落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多元文化與性別考量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>
              <a:buFont typeface="Wingdings" pitchFamily="2" charset="2"/>
              <a:buAutoNum type="circleNumWdWhitePlain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生活的文化與性別背景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社會危險因素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>
              <a:buFont typeface="Wingdings" pitchFamily="2" charset="2"/>
              <a:buAutoNum type="circleNumWdWhitePlain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生活的社會脈絡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514350" indent="-514350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申論題可使用理論搭配上述架構進行撰寫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112</a:t>
            </a:fld>
            <a:endParaRPr lang="zh-TW" altLang="en-US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社會功能下的各種能力觀點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社會功能：著重人與環境之間的互動，包括對人類基本需求的重視，期待個體的需求得到合理的滿足，以及個體如何發揮功能對社會做出貢獻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能力模式：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成長、改變、學習和不斷與環境交互作用的結果，著重協助個人發揮潛能，並且瞭解個人與環境交互作用下，所產生的壓力與需求。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其處遇觀點在於尋求個人能力與環境需求間的平衡、協調、配合。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稱職的能力：指個人對環境產生的主宰及控制感。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113</a:t>
            </a:fld>
            <a:endParaRPr lang="zh-TW" altLang="en-US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社會功能下的各種能力觀點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力量感觀點：相信人有自然的內在資源和力量，能夠自我改變。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生態取向的能力模式：其組成要素為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能力與技巧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動機層面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環境品質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114</a:t>
            </a:fld>
            <a:endParaRPr lang="zh-TW" altLang="en-US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社會工作三級預防功能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初級預防：在任何心理或社會失功能、疾病或問題發生之前，所做的各項介入預防方式，主要是避免那些極可能發生問題的族群真正出問題。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次級預防：在問題剛發生時所做的處遇，以避免更大問題的產生。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三級預防：可降低及減少問題對人們產生的負面影響或副作用。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115</a:t>
            </a:fld>
            <a:endParaRPr lang="zh-TW" altLang="en-US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第一章其他重要名詞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雙元層面：社會工作重視個人（撫育系統）與環境（維持系統）的交互作用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適應：協助改善服務對象行為，及因應外來需要或壓力的處理方式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現有角度：著重分析生理、心理、社會層面因素，如何影響目前事件的狀態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發展角度：強調生理、心理、社會系統，如何引發目前的問題事件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116</a:t>
            </a:fld>
            <a:endParaRPr lang="zh-TW" altLang="en-US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第二章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評估社會功能的生理層面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節錄各章重點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117</a:t>
            </a:fld>
            <a:endParaRPr lang="zh-TW" altLang="en-US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生理成長與發展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成長：指身體成份的增加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發展：指生理層面中身體成分的精緻化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定型化：人類發展某些部份受到遺傳所決定，依循著典型的發展途徑，而局限在此生長與發育過程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118</a:t>
            </a:fld>
            <a:endParaRPr lang="zh-TW" altLang="en-US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其他懇請自行參閱課本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課本裡面有些名詞與說明，若能自行閱讀過一遍，讓自己心裡有些印象，對於考試會比較好。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畢竟確實也曾經出過關於基因違常、染色體異常、罕見疾病、與臨床特徵等題目。</a:t>
            </a:r>
            <a:r>
              <a:rPr lang="zh-TW" altLang="en-US" sz="2800" strike="dblStrike" dirty="0">
                <a:latin typeface="標楷體" pitchFamily="65" charset="-120"/>
                <a:ea typeface="標楷體" pitchFamily="65" charset="-120"/>
              </a:rPr>
              <a:t>雖然我覺得在社工師考試考這類題目不太道德，得分</a:t>
            </a:r>
            <a:r>
              <a:rPr lang="en-US" altLang="zh-TW" sz="2800" strike="dblStrike" dirty="0">
                <a:latin typeface="標楷體" pitchFamily="65" charset="-120"/>
                <a:ea typeface="標楷體" pitchFamily="65" charset="-120"/>
              </a:rPr>
              <a:t>CP</a:t>
            </a:r>
            <a:r>
              <a:rPr lang="zh-TW" altLang="en-US" sz="2800" strike="dblStrike" dirty="0">
                <a:latin typeface="標楷體" pitchFamily="65" charset="-120"/>
                <a:ea typeface="標楷體" pitchFamily="65" charset="-120"/>
              </a:rPr>
              <a:t>值也很差，但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還是請大家自行翻閱過，能多一分是一分。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119</a:t>
            </a:fld>
            <a:endParaRPr lang="zh-TW" altLang="en-US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第三章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評估社會功能的心理層面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節錄各章重點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120</a:t>
            </a:fld>
            <a:endParaRPr lang="zh-TW" altLang="en-US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認知發展與訊息處理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感覺：指各種感覺器官偵測到內在與外在刺激的過程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知覺：對感覺器官接收的訊息所進行的詮釋，透過符號與象徵的運用，對各種感覺訊息進行區辨與理解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認知：指從環境、過去經驗和其他心理活動（如計畫與策略）中，取得、組織和運用感官與知覺之訊息的過程。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121</a:t>
            </a:fld>
            <a:endParaRPr lang="zh-TW" altLang="en-US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Piaget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結構取向的認知理論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基模：指個人所擁有資訊的最基本單位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適應：指個人有能力改變，或依照環境而調整，包括：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同化：將所見所聞的新資訊納入現有的基模內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調整：改變現有的思考模式或基模，以迎合我們從外界所得到的新資訊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組織：將任何過程整理出一個系統，使之具有條理，是物種共有的趨向和特質，也是我們對所察覺到的事物賦予意義的方式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122</a:t>
            </a:fld>
            <a:endParaRPr lang="zh-TW" altLang="en-US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資訊處理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資訊處理過程：接收、選擇、編碼、儲存訊息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訊息處理的各階段和次系統的功能：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意識和定向感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意識：個體對自己、他人和物理環境等內外在刺激的覺知。其光譜兩端可分為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>
              <a:buFont typeface="Wingdings" pitchFamily="2" charset="2"/>
              <a:buAutoNum type="circleNumWdWhitePlain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完全警覺：對具有情緒性意義、有意圖的、或惡劣刺激有所反應的能力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>
              <a:buFont typeface="+mj-lt"/>
              <a:buAutoNum type="circleNumWdWhitePlain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昏迷：對有害或其他外在的刺激毫無反應的心理狀態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 startAt="2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定向感：個人對他人、時間與地點的覺知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123</a:t>
            </a:fld>
            <a:endParaRPr lang="zh-TW" altLang="en-US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資訊處理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訊息處理的各階段和次系統的功能：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 startAt="2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知覺：對接收到的感官訊息進行詮釋的作用。相關理論包括：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擴充理論：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Piaget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認為感官所接收的訊息並非完整、明確或具體的，我們的知覺須將片段的訊息連結、擴充和賦予意義。既有的認知期待會幫助我們擴充視覺經驗，而知覺可以協助人們詮釋感官的訊息和事物的實體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區辨理論：認為我們所需要的所有資訊，都在感覺訊息和刺激裡，我們的任務只是將這些原本存在的資訊加以區辨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124</a:t>
            </a:fld>
            <a:endParaRPr lang="zh-TW" altLang="en-US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資訊處理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訊息處理的各階段和次系統的功能：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 startAt="3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注意力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注意力：將精神集中在特定的訊息或刺激上，不會因為外在無關的訊息或刺激而分心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警覺性：個人持續對外在事物長時間保持注意的能力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專注力：個人維持內在心理運作而不中斷的能力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 startAt="3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學習力：請參考前述的制約理論與社會學習理論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125</a:t>
            </a:fld>
            <a:endParaRPr lang="zh-TW" altLang="en-US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資訊處理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訊息處理的各階段和次系統的功能：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 startAt="5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記憶力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瞬間記憶：能夠將資訊維持約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10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秒鐘的能力，其功能是能夠幫助人們立即複述，但無法達成更進一步的記憶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短期記憶：無複誦可維持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30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秒，經過複誦可達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10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分鐘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長期記憶：可保存數天到數年，訊息容量無限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記憶階段：登錄、複誦、保持、回憶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126</a:t>
            </a:fld>
            <a:endParaRPr lang="zh-TW" altLang="en-US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資訊處理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訊息處理的各階段和次系統的功能：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 startAt="6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理解力。與表達能力的共同特徵為：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儲存：訊息皆存在長期記憶區內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取出：所須的訊息可從長期記憶區內取出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組織：在長期記憶區內的訊息是經過整理的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應用：可應用長期記憶內事物之架構或圖像來解決問題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127</a:t>
            </a:fld>
            <a:endParaRPr lang="zh-TW" altLang="en-US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資訊處理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訊息處理的各階段和次系統的功能：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 startAt="7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推理與判斷力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認知心理學將思考分為：解決問題、推理、及概念思考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解決問題：有能力進行分析、整理相關或不相關的資訊，並採取策略或計畫以達成目標，解決所面對的問題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抽象思考：可辨認象徵意義的能力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僵直（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rigidity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）：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>
              <a:buFont typeface="Wingdings" pitchFamily="2" charset="2"/>
              <a:buAutoNum type="circleNumWdWhitePlain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反應心像或反應固著：個體面對新問題時，傾向運用個人過去經常使用的解決方法，忽略其他可以解決問題的最佳方式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1314450" lvl="2" indent="-514350">
              <a:buFont typeface="+mj-lt"/>
              <a:buAutoNum type="circleNumWdWhitePlain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知覺心像或知覺固著：只用一種觀點去思考問題</a:t>
            </a:r>
          </a:p>
          <a:p>
            <a:pPr marL="914400" lvl="1" indent="-514350">
              <a:buFont typeface="+mj-lt"/>
              <a:buAutoNum type="arabicParenR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試誤法：為了解決問題持續運用各種可能的方法，並將無效的方法排除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128</a:t>
            </a:fld>
            <a:endParaRPr lang="zh-TW" altLang="en-US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態度的功能與本質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態度：對某事物的評價性反應與感覺，這種反應與感覺是經由學習得到的，一旦習得便會持續影響個體對此事物的行為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價值：是抽象性的目標，沒有特定的參考對象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信念：人們對事物特質的觀察與瞭解，但這樣的觀察與瞭解未必會影響行為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理性行動理論：認為除了態度以外，主觀規範也是影響人類行為的因素。主觀規範是指個體人際關係裡的重要他人所持的價值或信念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行為意向：個人主觀評斷自己從事某行為的傾向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129</a:t>
            </a:fld>
            <a:endParaRPr lang="zh-TW" altLang="en-US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態度改變理論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調和理論：人們會努力維持對自己的看法、所處情境、與他人關係三者間的一致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認知失調理論：個人在面對認知與認知之間的差異、認知與行為不一致時，焦慮便會產生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自我覺知理論：當個體對某些事物或議題沒有明確的態度時，他會從自己的行為與行為發生的情境去推論。認為若個人的行為是出於自由選擇，會將行為歸於個人特質，而非外在因素，並且會下結論說：我就是這樣的人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腳在門檻內效應：個人會先同意小的請求，而後同意大的要求，這次個人自我覺知的改變所造成的。當個人順從小的請求時，通常會下結論說：我就是這種會因人情而同意他人請求的人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130</a:t>
            </a:fld>
            <a:endParaRPr lang="zh-TW" altLang="en-US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第三章其他重要名詞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情緒：被激發或激起的心理狀態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社會認知：自我系統在各種人類認知領域中所扮演的角色，它包含人所有情感、思想及其他影響個人自我概念的層面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能力：個人能與環境進行有效的互動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131</a:t>
            </a:fld>
            <a:endParaRPr lang="zh-TW" altLang="en-US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第四章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評估社會功能的社會層面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節錄各章重點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132</a:t>
            </a:fld>
            <a:endParaRPr lang="zh-TW" altLang="en-US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生態系統理論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請參閱前述介紹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個體與環境交易的過程當中，須具備之因應技巧：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取得和使用社會資源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個體必須改變舊有、無效的因應方式，適應生活轉變所帶來的問題與需求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主動影響和改變社會環境，使之對個體的需求有所回應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133</a:t>
            </a:fld>
            <a:endParaRPr lang="zh-TW" altLang="en-US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現代家庭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飽和家庭：有愈多愈多人難以找到自己可以相信的東西，這種對世界與自我的感受稱為社會性飽和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流動家庭：家庭中的關係不定型，長期處於不斷變動的狀態，缺乏界線，所謂的好家庭也不具任何意義了。流動家庭必須適應權力結構的喪失，傳統上階級與權力結構的概念，將逐漸不適用於現代家庭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134</a:t>
            </a:fld>
            <a:endParaRPr lang="zh-TW" altLang="en-US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團體地位與權力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地位：指團體中相對於其他成員的排行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權力：能影響團體決策或其他成員行為的潛在能力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團體的權力資源：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酬賞權力：個體酬賞他人的能力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強制權力：個體對他人施以懲罰的能力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專家權力：個體具備優越知識、能力或專業素養，而能影響他人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參照權力：能影響他人的個人特質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合法權力：個人認為可以授權下命令或做決定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135</a:t>
            </a:fld>
            <a:endParaRPr lang="zh-TW" altLang="en-US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團體決策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團體極化：團體的觀點在經過討論之後更強化，並趨向原來意見的極端方向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團體思考（迷思）：凝聚力強的團體試圖解決問題時，會犧牲一些重要或批判的想法，以圖達到共識，而個別團體成員似乎喪失自己的判斷與批評力，因為團體規範對異議者有順從的壓力。其形成因素包括：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團體的孤立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團體領導風格為指導式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團體欠缺有系統的方式提出和評估決策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情境壓力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領導者特質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團體凝聚的程度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136</a:t>
            </a:fld>
            <a:endParaRPr lang="zh-TW" altLang="en-US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社會體制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風俗習慣：族群團體解決困難，以達成生存目的之有效方法，而持續流傳在族群團體中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民德：將原本只具有單純功利主義目的的風俗習慣，轉變為是非善惡判斷的標準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Parsons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結構功能主義：社會系統存續的必要功能條件有四項，統稱為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AGIL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系統：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Adaption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：適應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Goal Attainment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：目的達成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Integration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：整合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Latent Pattern Maintenance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：潛在模式維持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137</a:t>
            </a:fld>
            <a:endParaRPr lang="zh-TW" altLang="en-US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歧視、偏見與刻板印象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歧視：他人會因個人之某種特徵，而對其產生成見或不公平的待遇。相對於偏見，歧視是一種行為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偏見：對社會中某團體普遍所持的負面態度與觀點。相對於歧視，偏見是一種態度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刻板印象：對於任何一社會團體或種族所持有的建構化信念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制度歧視：社會結構的安排所造成的歧視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種族歧視：因個人之膚色，而加諸於某些人不同的態度、行為或制度結構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138</a:t>
            </a:fld>
            <a:endParaRPr lang="zh-TW" altLang="en-US"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性別與性別歧視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性徵（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sex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）：男女之生理狀態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性別（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gender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）：社會定義下的兩性區分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性別極化：環繞於男女差異之社會生活結構，如服裝、社會角色、情緒表達方式、體驗性慾的方式等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性別角色刻板印象：某些對於男女兩性的信念，這些差異的信念並非真正存在於兩性之間，而是社會成員所主觀認定的差異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同性戀恐懼症：對於同性之間性關係的恐懼與仇恨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139</a:t>
            </a:fld>
            <a:endParaRPr lang="zh-TW" altLang="en-US"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第四章其他重要名詞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社會認同理論：人際互動中的認同，可以完全受社會認同的影響。理論假定人們會高估其團體以增加自我價值感，並與其他相關團體進行正面比較。理論最大的前提是，社會認同使成員具有並維持那些迎合團體認同的態度與行為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社會支持系統：一種持續的聚合體，功能包括提供個體回饋的機會，讓個體能夠更加認識自己；以及確認個體對他人期待的合理性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自助團體：由一群面對相同問題的人們組成，提供情緒與實質上的協助，以因應所面對的問題。成員擁有自我管理、規範、運用資源及決策的權力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自然協助者：社會網絡或鄰里中，大家公認具有智慧、資源豐富、和具有樂於助人特質的人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140</a:t>
            </a:fld>
            <a:endParaRPr lang="zh-TW" altLang="en-US"/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第四章其他重要名詞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Ｘ理論：主管們皆須採取高壓領導方式，因為高壓管理是讓員工們工作表現良好的必要手段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Ｙ理論：管理者企圖激發員工的工作動機時，應將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Maslow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所認定的一些高層次需求列入考量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141</a:t>
            </a:fld>
            <a:endParaRPr lang="zh-TW" altLang="en-US"/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第五章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懷孕、生產與新生兒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節錄各章重點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142</a:t>
            </a:fld>
            <a:endParaRPr lang="zh-TW" altLang="en-US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產前檢查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非侵入性檢查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超音波：辨別胎齡、胎盤位置、胎數、胎兒異常、胎兒成長狀況、及懷孕期併發症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胎甲球蛋白血液檢查：於懷孕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16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週進行，檢查母體血液是否有胎甲球蛋白，以檢測神經管缺陷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514350" indent="-514350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侵入性檢查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羊膜穿刺術：懷孕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15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至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16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週進行，採取羊水，培養其中的胎兒皮膚細胞，進行基因檢查，檢測基因是否異常，亦可測知胎兒性別。但完成檢查結果時，已接近懷孕中期，恐無法決定中止懷孕。另外也有造成自然流產的危險性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絨毛膜取樣：懷孕第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8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週進行，取得胎盤檢測基因與染色體。可以在懷孕早期時決定中止懷孕。但造成自然流產的危險性，較羊膜穿刺術稍高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143</a:t>
            </a:fld>
            <a:endParaRPr lang="zh-TW" altLang="en-US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第五章其他重要名詞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亞培格量表：檢查新生兒情況的客觀標準，針對心跳數、呼吸、反射動作、肌肉狀況、及膚色進行檢查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幼兒心理發育：自胎兒期第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週開始，一直持續至學齡前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幼兒發育的社會危害因素：包括貧窮、失業、母親缺乏教育、父母患有精神疾病、家庭人數眾多、父親出走、不利的居住環境、經濟不景氣、不當的保健系統等。上述危害因素的共同禍源為貧窮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144</a:t>
            </a:fld>
            <a:endParaRPr lang="zh-TW" altLang="en-US"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第六章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嬰幼兒時期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節錄各章重點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145</a:t>
            </a:fld>
            <a:endParaRPr lang="zh-TW" altLang="en-US"/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嬰兒生理發展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頭足取向：嬰兒的發展是從頭到腳、從脊椎到四肢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發展的成熟理論：處在不同文化的嬰兒，發展的快慢會有所不同，但發展的順序則超越文化差異，人人皆同。因此該理論認為，嬰兒的發展由基因決定，按固定的順序進展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嬰兒發展遲緩：孩子不具有與他同齡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90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％的兒童都具備的能力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146</a:t>
            </a:fld>
            <a:endParaRPr lang="zh-TW" altLang="en-US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嬰兒心理發展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112"/>
          </a:xfrm>
        </p:spPr>
        <p:txBody>
          <a:bodyPr>
            <a:normAutofit/>
          </a:bodyPr>
          <a:lstStyle/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請參閱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Piaget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感覺動作期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感覺動作期次階段：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反射動作：出生至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個月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主要循環反應：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至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個月，發現某些反射動作帶來愉悅的結果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次要循環反應：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至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8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個月，學習控制外在事物以達到愉悅結果與控制目的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次級基模協調階段：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8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至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個月，能將幾種偶發的動作連結在一起，以達到某種目的，稱為意欲性目的手段行為。開始有解決問題的能力，同時發展出物體恆存的概念。會模仿他人的動作，但無法自發做出動作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三級循環反應：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至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18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個月，有能力自己想出動作或活動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具象思維的開始：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18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至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24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個月，從動作取向轉移到象徵取向。發展出完整的物體恆存觀念。不必觀看別人，就能自己進行某些動作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147</a:t>
            </a:fld>
            <a:endParaRPr lang="zh-TW" altLang="en-US"/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嬰兒性情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性情或氣質（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temperament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）：嬰兒對環境反應和互動的特定模式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性情的面向：活動量、規律性、開放或退縮、適應能力、反應閾、反應強度、情緒特質、轉移注意力的難易、持久與精神集中度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嬰兒的三類性情：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輕鬆自在的孩子（隨和的孩子）：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40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％，容易接受新事物與情境、作息正常、心情愉快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緩慢適應的孩子：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15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％。對外界的反應較為平淡、少有驚喜，甚至以負面為多，對新環境的適應也較慢；雖然對新的環境或經驗有不安的反應，只要不催促，一段時間後通常能適應；作息屬正常規律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麻煩的孩子（困難的孩子）：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10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％，作息不定，胃口也時常變化。對新事物多半有負面反應，脾氣通常不好，適應情況緩慢或完全無法適應。面對新的玩具、食物、人或場合時，一律大聲抗議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148</a:t>
            </a:fld>
            <a:endParaRPr lang="zh-TW" altLang="en-US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依附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84064"/>
          </a:xfrm>
        </p:spPr>
        <p:txBody>
          <a:bodyPr>
            <a:noAutofit/>
          </a:bodyPr>
          <a:lstStyle/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請參閱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Ainsworth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依附理論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000" dirty="0" err="1">
                <a:latin typeface="標楷體" pitchFamily="65" charset="-120"/>
                <a:ea typeface="標楷體" pitchFamily="65" charset="-120"/>
              </a:rPr>
              <a:t>Bowlby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提出，幼兒基於生存目的而需要被保護，生存本能促使嬰兒與照顧者形成親近的關係。亦即依附關係就是生命延續的方式，他將此觀察應用在人類母子關係上而發展出此理論。</a:t>
            </a:r>
            <a:r>
              <a:rPr lang="en-US" altLang="zh-TW" sz="2000" dirty="0" err="1">
                <a:latin typeface="標楷體" pitchFamily="65" charset="-120"/>
                <a:ea typeface="標楷體" pitchFamily="65" charset="-120"/>
              </a:rPr>
              <a:t>Bowlby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的依附階段如下：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依附前期（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0-3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個月）：剛開始嬰兒似乎對任何人都有興趣，到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至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個月後，嬰兒才能借助於視覺、聽覺，以區分母親與他人的不同點。</a:t>
            </a:r>
          </a:p>
          <a:p>
            <a:pPr marL="857250" lvl="1" indent="-457200">
              <a:buFont typeface="+mj-lt"/>
              <a:buAutoNum type="arabicPeriod"/>
            </a:pP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依附醞釀期（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3-6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個月）：嬰兒與其母親或主要照顧者之間，會形成一種獨特的關係。嬰兒較常與母親微笑並發出聲音，雖能接受陌生人，但已能清楚分辨母親是何人了。</a:t>
            </a:r>
          </a:p>
          <a:p>
            <a:pPr marL="857250" lvl="1" indent="-457200">
              <a:buFont typeface="+mj-lt"/>
              <a:buAutoNum type="arabicPeriod"/>
            </a:pP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清楚的依附期（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6-12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個月）：依賴主要照顧者，此人不在時會哭，試圖跟隨；對陌生人懷有戒心，陌生人焦慮在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8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至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10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個月時達最高峰。</a:t>
            </a:r>
          </a:p>
          <a:p>
            <a:pPr marL="857250" lvl="1" indent="-457200">
              <a:buFont typeface="+mj-lt"/>
              <a:buAutoNum type="arabicPeriod"/>
            </a:pP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目標修正的伴侶期（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12-24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個月）：具完整記憶力，知道照顧者雖不在眼前也不會消失。開始與他人交往。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149</a:t>
            </a:fld>
            <a:endParaRPr lang="zh-TW" altLang="en-US"/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>
                <a:latin typeface="微軟正黑體" pitchFamily="34" charset="-120"/>
                <a:ea typeface="微軟正黑體" pitchFamily="34" charset="-120"/>
              </a:rPr>
              <a:t>Mahler</a:t>
            </a:r>
            <a:r>
              <a:rPr lang="zh-TW" altLang="en-US" sz="3600" dirty="0">
                <a:latin typeface="微軟正黑體" pitchFamily="34" charset="-120"/>
                <a:ea typeface="微軟正黑體" pitchFamily="34" charset="-120"/>
              </a:rPr>
              <a:t>分離與個別化（自我發展）理論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Autofit/>
          </a:bodyPr>
          <a:lstStyle/>
          <a:p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Mahler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認為嬰兒從不具自我觀念、不覺得自己和母親是分開的個體，直到意識到自己是個獨立自主的個體，這個過程稱為分離與個別化。她提出自我</a:t>
            </a:r>
            <a:r>
              <a:rPr lang="zh-TW" altLang="zh-TW" sz="2000" dirty="0" smtClean="0">
                <a:latin typeface="標楷體" pitchFamily="65" charset="-120"/>
                <a:ea typeface="標楷體" pitchFamily="65" charset="-120"/>
              </a:rPr>
              <a:t>發展</a:t>
            </a:r>
            <a:r>
              <a:rPr lang="en-US" altLang="zh-TW" sz="2000" smtClean="0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zh-TW" sz="2000" smtClean="0">
                <a:latin typeface="標楷體" pitchFamily="65" charset="-120"/>
                <a:ea typeface="標楷體" pitchFamily="65" charset="-120"/>
              </a:rPr>
              <a:t>階段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：</a:t>
            </a:r>
          </a:p>
          <a:p>
            <a:pPr marL="914400" lvl="1" indent="-514350">
              <a:buFont typeface="+mj-lt"/>
              <a:buAutoNum type="arabicPeriod"/>
            </a:pP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正常自我中心階段：出生後第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個月，嬰兒只知覺到臉、手、嘴，沒有完整的自我，也沒有完整的客體，生理緊張多過於心理歷程</a:t>
            </a:r>
          </a:p>
          <a:p>
            <a:pPr marL="914400" lvl="1" indent="-514350">
              <a:buFont typeface="+mj-lt"/>
              <a:buAutoNum type="arabicPeriod"/>
            </a:pP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正常共生階段：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至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個月，嬰兒知道有人在照顧他們，但不能將照顧者和自己本身分離</a:t>
            </a:r>
          </a:p>
          <a:p>
            <a:pPr marL="914400" lvl="1" indent="-514350">
              <a:buFont typeface="+mj-lt"/>
              <a:buAutoNum type="arabicPeriod"/>
            </a:pP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分辨階段：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至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9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個月，開始知道自我與非我的區別，他們會用目光凝視和用手撫摸母親的臉</a:t>
            </a:r>
          </a:p>
          <a:p>
            <a:pPr marL="914400" lvl="1" indent="-514350">
              <a:buFont typeface="+mj-lt"/>
              <a:buAutoNum type="arabicPeriod"/>
            </a:pP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實習階段：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9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至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14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個月，能夠跟母親分離，但仍然需要時時回頭查看，以確保情感上的充電</a:t>
            </a:r>
          </a:p>
          <a:p>
            <a:pPr marL="914400" lvl="1" indent="-514350">
              <a:buFont typeface="+mj-lt"/>
              <a:buAutoNum type="arabicPeriod"/>
            </a:pP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親善階段：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14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至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24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個月，嬰兒知道自己與母親是兩個獨立的個體，但仍然需要時常回頭查看，以確定母親就在身邊</a:t>
            </a:r>
          </a:p>
          <a:p>
            <a:pPr marL="914400" lvl="1" indent="-514350">
              <a:buFont typeface="+mj-lt"/>
              <a:buAutoNum type="arabicPeriod"/>
            </a:pP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鞏固階段：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至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</a:rPr>
              <a:t>歲，孩子可以和母親分開而不致感到困擾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150</a:t>
            </a:fld>
            <a:endParaRPr lang="zh-TW" altLang="en-US"/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依附後分離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嬰兒與主要照顧者分離後的階段：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抗議階段：以尖聲啼哭表達不悅，以示抗議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絕望階段：嬰兒會表現出悲慘與冷漠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分離階段：若照顧者一段時間後並未返回，嬰兒會變得平和與不關心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14350" indent="-5143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照顧者的離開，若發生在幼兒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至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28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個月大時，後果最為嚴重。若為突然的分離，其傷害與影響更為深遠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14350" indent="-5143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對兒童而言，依附失敗，或是從來沒有建立依附關係，所產生的問題比喪失照顧者更為嚴重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151</a:t>
            </a:fld>
            <a:endParaRPr lang="zh-TW" altLang="en-US"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嬰兒心理健康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評估與提高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0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至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歲孩童情感健康狀況的指標工具為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AIMS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Attachment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：依附，介於嬰兒及主要照顧者的情感連結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Interaction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：互動，孩童和主要照顧者的資訊交換方式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Mastery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：支配能力，孩童的肢體、認知、語言、情感及社交發展能力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Social Support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：幫助家庭對孩童提供一套有力健康的依附關係、互動及發展支配能力的資源網絡，包括人、資源與影響力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152</a:t>
            </a:fld>
            <a:endParaRPr lang="zh-TW" altLang="en-US"/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嬰兒性別議題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從出生開始，嬰兒的行為便會顯示出性別上的差異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從出生起，嬰兒便受到不同的對待，父母親對待男孩的方式，通常是比較粗獷和活躍，和女孩的互動以口語方式居多。即使無意和孩子進行性別取向互動的父母，也會無意間因為孩子的性別，而有不同的互動模式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孩子可能會在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18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至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24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個月大時，開始拒絕玩異性的玩具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153</a:t>
            </a:fld>
            <a:endParaRPr lang="zh-TW" altLang="en-US"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第六章其他重要名詞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發育遲滯：兒童體重的排行在同年齡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95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％兒童體重之下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循環性影響：夫妻關係可能影響其對孩子的態度或行為，進而影響到孩子的功能，然後又循環地影響到夫妻的婚姻關係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公開領養：指親生父母可以參與領養家庭的選擇，領養家庭可以參與為孩子出生做準備的過程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154</a:t>
            </a:fld>
            <a:endParaRPr lang="zh-TW" altLang="en-US"/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第七章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兒童早期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節錄各章重點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155</a:t>
            </a:fld>
            <a:endParaRPr lang="zh-TW" altLang="en-US"/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認知發展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請參閱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Piaget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運思前期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歲兒童能根據一種特徵將事物分類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歲兒童能夠以兩種特徵將事物分類。知道數目有特定的意義與功能，也能應用在日常生活中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歲兒童可以開始想像行為的後果，也因為有較多的經驗，而能成為其思考邏輯結果的基礎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156</a:t>
            </a:fld>
            <a:endParaRPr lang="zh-TW" altLang="en-US"/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攻擊性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惡意攻擊：意圖傷害他人的行動，即使沒有達到傷害他人的目的也算數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工具性攻擊：為了達成非攻擊的目的，卻在過程中傷人的行為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要協助兒童以適切的方式表達自身需求、肯定自身需要及與他人互動。遏阻攻擊行為的技巧包括：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不相容的反應技巧：故意不予理會，且出現與攻擊行為不相容的行為，則馬上予以正增強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暫停的程序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角色楷模與教導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營造無暴力的環境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157</a:t>
            </a:fld>
            <a:endParaRPr lang="zh-TW" altLang="en-US"/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兒童自閉症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兒童自閉症是嚴重的發展違常，影響所及涵蓋認知、心理、社會等層面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自閉症特徵如下：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語言能力的缺陷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智能障礙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僵化的遊戲方式，缺乏想像力，只會重複一些無功能的動作與儀式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457200" indent="-45720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行為治療的療效有實證上的證明，包括代幣策略、角色楷模、社交技能訓練、語言訓練等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158</a:t>
            </a:fld>
            <a:endParaRPr lang="zh-TW" altLang="en-US"/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父母管教方式</a:t>
            </a: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</p:nvPr>
        </p:nvGraphicFramePr>
        <p:xfrm>
          <a:off x="467544" y="1484784"/>
          <a:ext cx="8208912" cy="4392489"/>
        </p:xfrm>
        <a:graphic>
          <a:graphicData uri="http://schemas.openxmlformats.org/drawingml/2006/table">
            <a:tbl>
              <a:tblPr/>
              <a:tblGrid>
                <a:gridCol w="1172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35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28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604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管教方式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特徵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</a:rPr>
                        <a:t>影響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8122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威權式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嚴格限制、控制、懲罰、鼓勵服從、口語互動少、強調工作和努力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社交與認知的能力平平、懼怕、不快樂、無目標、易怒、被動的敵意、因應壓力的能力不佳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8122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</a:rPr>
                        <a:t>主權式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溫馨、接納、關照、鼓勵有限度的獨立、口語協商、折衷、鼓勵理性思考、回應兒童需要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社交和認知能力強、壓力的因應能力佳、好奇、自控、合作、友善、自我依賴、有活力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8122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</a:rPr>
                        <a:t>寬大縱容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</a:rPr>
                        <a:t>投入兒童的生活、少要求、控制鬆弛、允許自由表達、鼓勵創造、強化自信心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低自我控制、在集中方面有困難、我行我素、社交和認知能力弱、不受其他兒童歡迎、支配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2082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</a:rPr>
                        <a:t>寬大疏忽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不投入兒童的生活、極少要求、控制鬆弛、允許自由表達和衝動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低自我控制、社交和認知能力很弱、叛逆、衝動、攻擊性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159</a:t>
            </a:fld>
            <a:endParaRPr lang="zh-TW" altLang="en-US"/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父母管教方式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160</a:t>
            </a:fld>
            <a:endParaRPr lang="zh-TW" altLang="en-US"/>
          </a:p>
        </p:txBody>
      </p:sp>
      <p:pic>
        <p:nvPicPr>
          <p:cNvPr id="8" name="內容版面配置區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64904"/>
            <a:ext cx="8229600" cy="1800200"/>
          </a:xfrm>
        </p:spPr>
      </p:pic>
    </p:spTree>
    <p:extLst>
      <p:ext uri="{BB962C8B-B14F-4D97-AF65-F5344CB8AC3E}">
        <p14:creationId xmlns:p14="http://schemas.microsoft.com/office/powerpoint/2010/main" val="496123695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性別角色認定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兒童早期階段，兒童選擇玩伴便會以同性為優先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歲時，兒童便知道自己屬於哪個性別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歲時，能夠由行為模式辨別其他兒童的性別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歲以前，還會以為性別可以轉換，之後才會漸漸意識到性別是固定不變的特質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161</a:t>
            </a:fld>
            <a:endParaRPr lang="zh-TW" altLang="en-US"/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兒童虐待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2"/>
          </p:nvPr>
        </p:nvSpPr>
        <p:spPr>
          <a:xfrm>
            <a:off x="457200" y="1556792"/>
            <a:ext cx="4040188" cy="4569371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兒童虐待：指違背社會對兒童照顧和安全所訂的規範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種類包括：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身體虐待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性虐待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身體照顧方面的疏忽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教育上的疏忽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心理虐待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內容版面配置區 6"/>
          <p:cNvSpPr>
            <a:spLocks noGrp="1"/>
          </p:cNvSpPr>
          <p:nvPr>
            <p:ph sz="quarter" idx="4"/>
          </p:nvPr>
        </p:nvSpPr>
        <p:spPr>
          <a:xfrm>
            <a:off x="4645025" y="1556792"/>
            <a:ext cx="4041775" cy="4569371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造成兒童虐待的因素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虐待兒童的父母，過去在童年時也曾經被虐待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藥物濫用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家庭壓力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兒童和家庭的特質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互動的模式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婚姻問題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對暴力的價值觀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162</a:t>
            </a:fld>
            <a:endParaRPr lang="zh-TW" altLang="en-US"/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第七章其他重要名詞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發展浪潮：認為「重疊的浪潮」較能解釋兒童如何學習和使用策略的方式，波浪的自然起落代表兒童思考的自然變動與持續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韌度（復原力）（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resiliency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）：從壓力中恢復的能力，或調適的能力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163</a:t>
            </a:fld>
            <a:endParaRPr lang="zh-TW" altLang="en-US"/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第八章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兒童中期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節錄各章重點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164</a:t>
            </a:fld>
            <a:endParaRPr lang="zh-TW" altLang="en-US"/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溝通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形上語言覺知：兒童開始明白同一個字可能有多層意義，且開始知道字詞的抽象意涵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模糊訊息：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至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7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歲的兒童，如果發現訊息不夠清楚，會要求對方澄清；年幼的兒童則通常會忽略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口語控制：口語的發展影響行為的控制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他人外顯：兒童的行為經由他人的口語控制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自我外顯：兒童以自己發出的外顯口語，控制自己的行為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自我內在：兒童以內隱的自言口語控制自己的行為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165</a:t>
            </a:fld>
            <a:endParaRPr lang="zh-TW" altLang="en-US"/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自我觀念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學齡期兒童，自我觀念開始擴展，涵蓋理想的我、族群覺知與良知發展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兒童中期也更能區分自我與他人，能夠將自己視為獨特的個體，自我觀念愈來愈穩固，完整的自我觀念也開始具雛型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Harter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發展出兒童自我觀念量表：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認知方面的勝任程度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社交方面的勝任程度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身體方面的勝任程度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整體自我價值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166</a:t>
            </a:fld>
            <a:endParaRPr lang="zh-TW" altLang="en-US"/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社會認知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社會認知：隨著認知能力的發展，兒童對自己和他人的認識也不斷更新，對他人的想法、感受與意圖的覺知程度也應該愈來愈高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角色採取的能力：能夠減少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Piaget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所謂自我中心的思考模式，以別人的觀點看事情，同理別人的感受。整個學齡時期，兒童自我中心的傾向仍然很強，到了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歲左右，隨著社會認知能力的擴展，角色採取的能力漸漸發展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167</a:t>
            </a:fld>
            <a:endParaRPr lang="zh-TW" altLang="en-US"/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社會認知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Selman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將兒童角色採取的能力分為五階段：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168</a:t>
            </a:fld>
            <a:endParaRPr lang="zh-TW" altLang="en-US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467544" y="2060848"/>
          <a:ext cx="8136904" cy="4104456"/>
        </p:xfrm>
        <a:graphic>
          <a:graphicData uri="http://schemas.openxmlformats.org/drawingml/2006/table">
            <a:tbl>
              <a:tblPr/>
              <a:tblGrid>
                <a:gridCol w="897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9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87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609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0446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階段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</a:rPr>
                        <a:t>能力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</a:rPr>
                        <a:t>年齡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</a:rPr>
                        <a:t>內容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089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階段</a:t>
                      </a:r>
                      <a:r>
                        <a:rPr lang="en-US" sz="1800" kern="100" dirty="0">
                          <a:latin typeface="Times New Roman"/>
                          <a:ea typeface="標楷體"/>
                        </a:rPr>
                        <a:t>0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自我未區分和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自我中心的觀點採取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sz="1800" kern="100">
                        <a:latin typeface="Times New Roman"/>
                        <a:ea typeface="標楷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</a:rPr>
                        <a:t>兒童無法區分生理和心理層面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446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</a:rPr>
                        <a:t>階段</a:t>
                      </a:r>
                      <a:r>
                        <a:rPr lang="en-US" sz="1800" kern="100">
                          <a:latin typeface="Times New Roman"/>
                          <a:ea typeface="標楷體"/>
                        </a:rPr>
                        <a:t>1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區分和主觀的觀點採取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標楷體"/>
                        </a:rPr>
                        <a:t>5</a:t>
                      </a: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至</a:t>
                      </a:r>
                      <a:r>
                        <a:rPr lang="en-US" sz="1800" kern="100" dirty="0">
                          <a:latin typeface="Times New Roman"/>
                          <a:ea typeface="標楷體"/>
                        </a:rPr>
                        <a:t>9</a:t>
                      </a: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歲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</a:rPr>
                        <a:t>逐漸能夠區分生理與心理層面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089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</a:rPr>
                        <a:t>階段</a:t>
                      </a:r>
                      <a:r>
                        <a:rPr lang="en-US" sz="1800" kern="100">
                          <a:latin typeface="Times New Roman"/>
                          <a:ea typeface="標楷體"/>
                        </a:rPr>
                        <a:t>2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自我反思和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相互的觀點採取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標楷體"/>
                        </a:rPr>
                        <a:t>7</a:t>
                      </a: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至</a:t>
                      </a:r>
                      <a:r>
                        <a:rPr lang="en-US" sz="1800" kern="100" dirty="0">
                          <a:latin typeface="Times New Roman"/>
                          <a:ea typeface="標楷體"/>
                        </a:rPr>
                        <a:t>12</a:t>
                      </a: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歲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左右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兒童大有進步，能夠針對自我的觀念進行自我反省，更能夠區分生理和心理的我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089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</a:rPr>
                        <a:t>階段</a:t>
                      </a:r>
                      <a:r>
                        <a:rPr lang="en-US" sz="1800" kern="100">
                          <a:latin typeface="Times New Roman"/>
                          <a:ea typeface="標楷體"/>
                        </a:rPr>
                        <a:t>3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</a:rPr>
                        <a:t>第三者和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</a:rPr>
                        <a:t>相互的觀點採取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標楷體"/>
                        </a:rPr>
                        <a:t>10</a:t>
                      </a: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至</a:t>
                      </a:r>
                      <a:r>
                        <a:rPr lang="en-US" sz="1800" kern="100" dirty="0">
                          <a:latin typeface="Times New Roman"/>
                          <a:ea typeface="標楷體"/>
                        </a:rPr>
                        <a:t>15</a:t>
                      </a: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歲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左右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能夠採取第三者的觀點，真正地從不同的角度看事情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089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</a:rPr>
                        <a:t>階段</a:t>
                      </a:r>
                      <a:r>
                        <a:rPr lang="en-US" sz="1800" kern="100">
                          <a:latin typeface="Times New Roman"/>
                          <a:ea typeface="標楷體"/>
                        </a:rPr>
                        <a:t>4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</a:rPr>
                        <a:t>社會性</a:t>
                      </a:r>
                      <a:r>
                        <a:rPr lang="en-US" sz="1800" kern="100">
                          <a:latin typeface="Times New Roman"/>
                          <a:ea typeface="標楷體"/>
                        </a:rPr>
                        <a:t>/</a:t>
                      </a:r>
                      <a:r>
                        <a:rPr lang="zh-TW" sz="1800" kern="100">
                          <a:latin typeface="Times New Roman"/>
                          <a:ea typeface="標楷體"/>
                        </a:rPr>
                        <a:t>象徵性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</a:rPr>
                        <a:t>的觀點採取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</a:rPr>
                        <a:t>約</a:t>
                      </a:r>
                      <a:r>
                        <a:rPr lang="en-US" sz="1800" kern="100">
                          <a:latin typeface="Times New Roman"/>
                          <a:ea typeface="標楷體"/>
                        </a:rPr>
                        <a:t>12</a:t>
                      </a:r>
                      <a:r>
                        <a:rPr lang="zh-TW" sz="1800" kern="100">
                          <a:latin typeface="Times New Roman"/>
                          <a:ea typeface="標楷體"/>
                        </a:rPr>
                        <a:t>歲之後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</a:rPr>
                        <a:t>或成人階段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能夠從許多不同的層次抽象思考，能夠辨認各個層次之間的不同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兒童心理違常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兒童的心理違常可分為兩類：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外顯問題：問題以外在的行為方式呈現，屬於控制不足的問題，兒童中期最常見為注意力缺陷過動失調（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ADHD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）。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內在問題：問題以內在行為狀態的方式表現，屬於控制過度的問題，兒童中期最常見為憂鬱症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14350" indent="-514350"/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ADHD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行為方面通常有三種特徵：過度活動、衝動、及注意力不集中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14350" indent="-514350"/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ADHD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可透過行為療法進行協助，其中又以代幣制度最有效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169</a:t>
            </a:fld>
            <a:endParaRPr lang="zh-TW" altLang="en-US"/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父母的管教策略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父母的管教策略可歸納為三種：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威權施壓的管教：包括體罰、處罰的威脅，或透過肢體的方式控制兒童行為。但是可能會增加日後兒童的模仿與侵犯行為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愛的暫撤：兒童有不當的行為時，父母將愛撤回，撤回的方式包括口頭的貶抑、威脅要將小孩送走、指出對方不當的行為是造成小孩不再被愛的原因、故意不與小孩互動等。可能會引發兒童焦慮、過度恐懼和減少兒童情感的表達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循循善誘：透過解釋和理性說明，企盼能影響兒童的行為。有助發展兒童內在的道德標準、取得自我控制經驗、學習考慮和體貼他人的立場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170</a:t>
            </a:fld>
            <a:endParaRPr lang="zh-TW" altLang="en-US"/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管教效力訓練（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P.E.T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強調父母和兒童之間的關係，應該是相互尊重。認為沒有所謂的不當行為，任何行為的目的只是為了滿足需求。應用策略包括：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營造可以減少問題發生的環境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把握問題的歸屬。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1257300" lvl="2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若是兒童必須自行解決的問題，則父母要學習傾聽。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1257300" lvl="2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若是父母無法接受孩子的行為，問題便歸屬於父母，父母是解決問題的關鍵。可使用我訊息，向孩子表達自己的感受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使用無傷的問題解決方式，雙方坐下，依照下列步驟共同合作解決問題：定義衝突的本質、一同思考可解決問題的方案、逐一評估方案內容、找出雙方都同意的方案、決定方案實施的步驟、評估方案成效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171</a:t>
            </a:fld>
            <a:endParaRPr lang="zh-TW" altLang="en-US"/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父母參與訓練（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P.I T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主旨是鼓勵父母參與。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策略為教導父母在兒童需要協助或情緒不佳時，即刻停止正在進行的工作，馬上關照孩子的需求。其步驟包括：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透過聊天等方式，投入雙方都感興趣的事物上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協助兒童辨識自己當下行為的特徵，並讓他們認識是他們自己選擇的行為模式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提示兒童評估自己的行為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協助兒童策劃負責任的行為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協助兒童對實施計畫有所承諾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不接受藉口，若沒有實踐，則回到步驟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3</a:t>
            </a: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避免使用懲罰，寧可多運用鼓勵等正增強的方式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172</a:t>
            </a:fld>
            <a:endParaRPr lang="zh-TW" altLang="en-US"/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行為修正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有效管教的系統訓練（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STEP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行為修正，請參閱行為主義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STEP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認為，行為不當的兒童，是缺乏鼓勵與管教的兒童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STEP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的主旨在於教導父母認識任何兒童行為背後的目的：引起注意、權力、報復、自信心不足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管教指的是運用自然與邏輯的結果，讓兒童能夠有機會經驗自己的行為和抉擇（不論好壞）帶來的結果。有效的管教講求讓兒童自己做決定，由好的決定得到益處，為壞的決定承受後果，讓兒童能學習為自己的決定負責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讓兒童經歷自然結果或邏輯結果進行管教，比運用獎勵或懲罰還有效，因為可以避免父母介入可能造成的權力角逐，並提供兒童從實際生活習得結果的機會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173</a:t>
            </a:fld>
            <a:endParaRPr lang="zh-TW" altLang="en-US"/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兒童中期性別角色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性別類型的行為逐漸成形：兒童發展過程中，社會和文化對兩性個別的價值觀與行為有特別的規範與期待，兒童也漸漸接受，並在價值觀、態度和行為上彰顯出來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性別角色刻板印象開始發展：以某些特質區別兩性，相信男女的特質有很大差別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事實上研究發現的性別差異只有下列四項，其餘皆是迷思或刻板印象：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女性的語言能力較強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男性的視覺和空間能力較強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男性的數學能力較強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男性較具有侵犯性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174</a:t>
            </a:fld>
            <a:endParaRPr lang="zh-TW" altLang="en-US"/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夫妻衝突與離婚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 err="1">
                <a:latin typeface="標楷體" pitchFamily="65" charset="-120"/>
                <a:ea typeface="標楷體" pitchFamily="65" charset="-120"/>
              </a:rPr>
              <a:t>Kalter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離婚的六個階段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175</a:t>
            </a:fld>
            <a:endParaRPr lang="zh-TW" altLang="en-US"/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467544" y="2132856"/>
          <a:ext cx="8208913" cy="4104455"/>
        </p:xfrm>
        <a:graphic>
          <a:graphicData uri="http://schemas.openxmlformats.org/drawingml/2006/table">
            <a:tbl>
              <a:tblPr/>
              <a:tblGrid>
                <a:gridCol w="7709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29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085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3175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階段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Times New Roman"/>
                          <a:ea typeface="標楷體"/>
                        </a:rPr>
                        <a:t>生活變動</a:t>
                      </a:r>
                      <a:endParaRPr lang="zh-TW" sz="16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Times New Roman"/>
                          <a:ea typeface="標楷體"/>
                        </a:rPr>
                        <a:t>對兒童的影響</a:t>
                      </a:r>
                      <a:endParaRPr lang="zh-TW" sz="16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175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標楷體"/>
                        </a:rPr>
                        <a:t>1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父母間的衝突和惡意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Times New Roman"/>
                          <a:ea typeface="標楷體"/>
                        </a:rPr>
                        <a:t>哀傷、憤怒、對父或母忠誠之衝突</a:t>
                      </a:r>
                      <a:endParaRPr lang="zh-TW" sz="16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9526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標楷體"/>
                        </a:rPr>
                        <a:t>2</a:t>
                      </a:r>
                      <a:endParaRPr lang="zh-TW" sz="16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具監護權之父或母的壓力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（單親的壓力、不具監護權的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父或母給予的管教壓力）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在管教兒女的方面，具監護權之父或母感受到不具監護權者的壓力，這種壓力會影響和兒女的關係；兒女也會有焦慮感，深怕失去不具監護權之父或母的愛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635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標楷體"/>
                        </a:rPr>
                        <a:t>3</a:t>
                      </a:r>
                      <a:endParaRPr lang="zh-TW" sz="16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和不具監護權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的父或母失去聯絡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自責、低自我價值、憂鬱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635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標楷體"/>
                        </a:rPr>
                        <a:t>4</a:t>
                      </a:r>
                      <a:endParaRPr lang="zh-TW" sz="16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Times New Roman"/>
                          <a:ea typeface="標楷體"/>
                        </a:rPr>
                        <a:t>父母再約會</a:t>
                      </a:r>
                      <a:endParaRPr lang="zh-TW" sz="16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與父或母的新伴侶爭寵、怕失去父或母的愛，年齡稍大的兒童對父或母和新伴侶之間的性關係好奇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9526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標楷體"/>
                        </a:rPr>
                        <a:t>5</a:t>
                      </a:r>
                      <a:endParaRPr lang="zh-TW" sz="16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Times New Roman"/>
                          <a:ea typeface="標楷體"/>
                        </a:rPr>
                        <a:t>父母的二度婚姻</a:t>
                      </a:r>
                      <a:endParaRPr lang="zh-TW" sz="16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接受新父母之間的親暱關係、和同父異母或同母異父之手足共享父母、和這些手足與繼父或母建立關係、接受新父母的權威、解決忠誠的議題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635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標楷體"/>
                        </a:rPr>
                        <a:t>6</a:t>
                      </a:r>
                      <a:endParaRPr lang="zh-TW" sz="16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Times New Roman"/>
                          <a:ea typeface="標楷體"/>
                        </a:rPr>
                        <a:t>相關的貧困</a:t>
                      </a:r>
                      <a:endParaRPr lang="zh-TW" sz="16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/>
                          <a:ea typeface="標楷體"/>
                        </a:rPr>
                        <a:t>家庭經濟狀況惡化、情緒壓力、遷居、失去同儕和熟悉的學校環境、照顧者的變動</a:t>
                      </a:r>
                      <a:endParaRPr lang="zh-TW" sz="16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夫妻衝突與離婚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err="1">
                <a:latin typeface="標楷體" pitchFamily="65" charset="-120"/>
                <a:ea typeface="標楷體" pitchFamily="65" charset="-120"/>
              </a:rPr>
              <a:t>Wallerstein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離婚的三個階段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None/>
            </a:pP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176</a:t>
            </a:fld>
            <a:endParaRPr lang="zh-TW" altLang="en-US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539552" y="2420888"/>
          <a:ext cx="7992888" cy="3168351"/>
        </p:xfrm>
        <a:graphic>
          <a:graphicData uri="http://schemas.openxmlformats.org/drawingml/2006/table">
            <a:tbl>
              <a:tblPr/>
              <a:tblGrid>
                <a:gridCol w="7509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41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878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2622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階段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內容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</a:rPr>
                        <a:t>特徵與影響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5243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標楷體"/>
                        </a:rPr>
                        <a:t>1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急症期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衝突、爭吵、憤怒、憂鬱、單方決定分居，對兒童而言是最痛苦的時期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5243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標楷體"/>
                        </a:rPr>
                        <a:t>2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</a:rPr>
                        <a:t>過渡期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父母和孩子雙方都在適應重組後的家庭所帶來的新生活，通常會持續數年，直到成員適應新的角色與步調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5243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標楷體"/>
                        </a:rPr>
                        <a:t>3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Times New Roman"/>
                          <a:ea typeface="標楷體"/>
                        </a:rPr>
                        <a:t>鞏固期</a:t>
                      </a:r>
                      <a:endParaRPr lang="zh-TW" sz="18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Times New Roman"/>
                          <a:ea typeface="標楷體"/>
                        </a:rPr>
                        <a:t>成員已適應新的角色、建立新的忠誠與信任、發揮家庭應有的功能、有餘力面對新的挑戰</a:t>
                      </a:r>
                      <a:endParaRPr lang="zh-TW" sz="18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夫妻衝突與離婚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 err="1">
                <a:latin typeface="標楷體" pitchFamily="65" charset="-120"/>
                <a:ea typeface="標楷體" pitchFamily="65" charset="-120"/>
              </a:rPr>
              <a:t>Sigelman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提出五項可以使離婚之後的路途更平順的因素：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充足的財務支持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具監護權之父或母，能夠提供充分的關照和管教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非監護父母提供的情感支持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額外的社會支持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減少額外的壓力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177</a:t>
            </a:fld>
            <a:endParaRPr lang="zh-TW" altLang="en-US"/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第八章其他重要名詞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兒童中期動作發展：男生在大動作的發展超過女生，女生在精細動作的發展則超越男生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社會意象解讀：同儕關係較差或常被排斥的兒童，比較會誤解他人的社會意向，容易將他人善意和非故意的行為，解讀為惡意或挑釁的行為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內控：將成功歸因於自己的能力和努力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外控：將成功或失敗歸因於人無法掌控的命運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習得無助感：經歷多次失敗之後，認為自己的行為和努力於事無補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178</a:t>
            </a:fld>
            <a:endParaRPr lang="zh-TW" altLang="en-US"/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第九章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青少年時期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節錄各章重點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179</a:t>
            </a:fld>
            <a:endParaRPr lang="zh-TW" altLang="en-US"/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青少年自我認定發展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r>
              <a:rPr lang="en-US" altLang="zh-TW" sz="1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Erikson</a:t>
            </a:r>
            <a:r>
              <a:rPr lang="zh-TW" altLang="en-US" sz="1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認為青少年正處於心理的延期償付時期，亦即他們正處於追求童年時期安全感，與成年期自主性的矛盾期間</a:t>
            </a:r>
            <a:endParaRPr lang="en-US" altLang="zh-TW" sz="18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1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Marcia</a:t>
            </a:r>
            <a:r>
              <a:rPr lang="zh-TW" altLang="en-US" sz="1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進一步將青少年自我認定發展分為：</a:t>
            </a:r>
            <a:endParaRPr lang="en-US" altLang="zh-TW" sz="18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1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認同迷失型（認定擴散）（</a:t>
            </a:r>
            <a:r>
              <a:rPr lang="en-US" altLang="zh-TW" sz="1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Identity diffusion</a:t>
            </a:r>
            <a:r>
              <a:rPr lang="zh-TW" altLang="en-US" sz="1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）：此類青少年尚未經歷過危機，並未探索有意義的其他選擇，也未對重要態度、價值觀或生涯規劃進行承諾，是最不成熟的情況</a:t>
            </a:r>
            <a:endParaRPr lang="en-US" altLang="zh-TW" sz="18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1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他主定向型（認定喪失主動權）（</a:t>
            </a:r>
            <a:r>
              <a:rPr lang="en-US" altLang="zh-TW" sz="1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Identity foreclosure</a:t>
            </a:r>
            <a:r>
              <a:rPr lang="zh-TW" altLang="en-US" sz="1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）：對某些特定的目標、價值或信仰已做承諾，但也還未經歷過危機。許多父母會以權威的方式強迫其青少年子女有所承諾（如未來就讀校系或職業），但青少年未必有機會去深思自己的看法、信念或觀點</a:t>
            </a:r>
            <a:endParaRPr lang="en-US" altLang="zh-TW" sz="18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1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延期未定型（認定延期償付）（</a:t>
            </a:r>
            <a:r>
              <a:rPr lang="en-US" altLang="zh-TW" sz="1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Identity moratorium</a:t>
            </a:r>
            <a:r>
              <a:rPr lang="zh-TW" altLang="en-US" sz="1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）：青少年此時處於危機之中，正在積極探索價值、意識形態或信仰，可能尚未有所承諾，或對某種承諾只有模糊的概念</a:t>
            </a:r>
            <a:endParaRPr lang="en-US" altLang="zh-TW" sz="18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1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認定達成型（</a:t>
            </a:r>
            <a:r>
              <a:rPr lang="en-US" altLang="zh-TW" sz="1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Identity achievement</a:t>
            </a:r>
            <a:r>
              <a:rPr lang="zh-TW" altLang="en-US" sz="1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）：此時青少年已解決衝突，對於職業、性別認定與宗教意識型態做出堅定的承諾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180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829395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社會認知與規範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我實在看不懂課本對於</a:t>
            </a:r>
            <a:r>
              <a:rPr lang="en-US" altLang="zh-TW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Marcia</a:t>
            </a: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青少年自我認定發展的翻譯</a:t>
            </a:r>
            <a:r>
              <a:rPr lang="en-US" altLang="zh-TW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…</a:t>
            </a:r>
            <a:endParaRPr lang="zh-TW" altLang="en-US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181</a:t>
            </a:fld>
            <a:endParaRPr lang="zh-TW" altLang="en-US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4723691"/>
              </p:ext>
            </p:extLst>
          </p:nvPr>
        </p:nvGraphicFramePr>
        <p:xfrm>
          <a:off x="467544" y="2420888"/>
          <a:ext cx="8280919" cy="3672407"/>
        </p:xfrm>
        <a:graphic>
          <a:graphicData uri="http://schemas.openxmlformats.org/drawingml/2006/table">
            <a:tbl>
              <a:tblPr/>
              <a:tblGrid>
                <a:gridCol w="792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123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023">
                <a:tc rowSpan="2" gridSpan="2"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 pitchFamily="18" charset="0"/>
                          <a:ea typeface="標楷體"/>
                          <a:cs typeface="Times New Roman" pitchFamily="18" charset="0"/>
                        </a:rPr>
                        <a:t>職業選擇、宗教信仰、政治理念、性別角色等問題</a:t>
                      </a:r>
                      <a:endParaRPr lang="zh-TW" sz="1600" kern="100" dirty="0">
                        <a:latin typeface="Times New Roman" pitchFamily="18" charset="0"/>
                        <a:ea typeface="新細明體"/>
                        <a:cs typeface="Times New Roman" pitchFamily="18" charset="0"/>
                      </a:endParaRPr>
                    </a:p>
                  </a:txBody>
                  <a:tcPr marL="46646" marR="466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Times New Roman" pitchFamily="18" charset="0"/>
                          <a:ea typeface="標楷體"/>
                          <a:cs typeface="Times New Roman" pitchFamily="18" charset="0"/>
                        </a:rPr>
                        <a:t>個體是否對價值做出承諾？</a:t>
                      </a:r>
                      <a:endParaRPr lang="zh-TW" sz="1600" kern="100">
                        <a:latin typeface="Times New Roman" pitchFamily="18" charset="0"/>
                        <a:ea typeface="新細明體"/>
                        <a:cs typeface="Times New Roman" pitchFamily="18" charset="0"/>
                      </a:endParaRPr>
                    </a:p>
                  </a:txBody>
                  <a:tcPr marL="46646" marR="466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978"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Times New Roman" pitchFamily="18" charset="0"/>
                          <a:ea typeface="標楷體"/>
                          <a:cs typeface="Times New Roman" pitchFamily="18" charset="0"/>
                        </a:rPr>
                        <a:t>是</a:t>
                      </a:r>
                      <a:endParaRPr lang="zh-TW" sz="1600" kern="100">
                        <a:latin typeface="Times New Roman" pitchFamily="18" charset="0"/>
                        <a:ea typeface="新細明體"/>
                        <a:cs typeface="Times New Roman" pitchFamily="18" charset="0"/>
                      </a:endParaRPr>
                    </a:p>
                  </a:txBody>
                  <a:tcPr marL="46646" marR="466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Times New Roman" pitchFamily="18" charset="0"/>
                          <a:ea typeface="標楷體"/>
                          <a:cs typeface="Times New Roman" pitchFamily="18" charset="0"/>
                        </a:rPr>
                        <a:t>否</a:t>
                      </a:r>
                      <a:endParaRPr lang="zh-TW" sz="1600" kern="100">
                        <a:latin typeface="Times New Roman" pitchFamily="18" charset="0"/>
                        <a:ea typeface="新細明體"/>
                        <a:cs typeface="Times New Roman" pitchFamily="18" charset="0"/>
                      </a:endParaRPr>
                    </a:p>
                  </a:txBody>
                  <a:tcPr marL="46646" marR="466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53856"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Times New Roman" pitchFamily="18" charset="0"/>
                          <a:ea typeface="標楷體"/>
                          <a:cs typeface="Times New Roman" pitchFamily="18" charset="0"/>
                        </a:rPr>
                        <a:t>個體是否投入對認同的尋求？</a:t>
                      </a:r>
                      <a:endParaRPr lang="zh-TW" sz="1600" kern="100">
                        <a:latin typeface="Times New Roman" pitchFamily="18" charset="0"/>
                        <a:ea typeface="新細明體"/>
                        <a:cs typeface="Times New Roman" pitchFamily="18" charset="0"/>
                      </a:endParaRPr>
                    </a:p>
                  </a:txBody>
                  <a:tcPr marL="46646" marR="46646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 pitchFamily="18" charset="0"/>
                          <a:ea typeface="標楷體"/>
                          <a:cs typeface="Times New Roman" pitchFamily="18" charset="0"/>
                        </a:rPr>
                        <a:t>是</a:t>
                      </a:r>
                      <a:endParaRPr lang="zh-TW" sz="1600" kern="100" dirty="0">
                        <a:latin typeface="Times New Roman" pitchFamily="18" charset="0"/>
                        <a:ea typeface="新細明體"/>
                        <a:cs typeface="Times New Roman" pitchFamily="18" charset="0"/>
                      </a:endParaRPr>
                    </a:p>
                  </a:txBody>
                  <a:tcPr marL="46646" marR="466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 pitchFamily="18" charset="0"/>
                          <a:ea typeface="標楷體"/>
                          <a:cs typeface="Times New Roman" pitchFamily="18" charset="0"/>
                        </a:rPr>
                        <a:t>定向型統合</a:t>
                      </a:r>
                      <a:endParaRPr lang="zh-TW" sz="1600" kern="100" dirty="0">
                        <a:latin typeface="Times New Roman" pitchFamily="18" charset="0"/>
                        <a:ea typeface="新細明體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 pitchFamily="18" charset="0"/>
                          <a:ea typeface="標楷體"/>
                          <a:cs typeface="Times New Roman" pitchFamily="18" charset="0"/>
                        </a:rPr>
                        <a:t>(identity achievement)</a:t>
                      </a:r>
                      <a:endParaRPr lang="zh-TW" sz="1600" kern="100" dirty="0">
                        <a:latin typeface="Times New Roman" pitchFamily="18" charset="0"/>
                        <a:ea typeface="新細明體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 pitchFamily="18" charset="0"/>
                          <a:ea typeface="標楷體"/>
                          <a:cs typeface="Times New Roman" pitchFamily="18" charset="0"/>
                        </a:rPr>
                        <a:t>自我意識堅定職業、宗教、性別角色的承諾</a:t>
                      </a:r>
                      <a:endParaRPr lang="zh-TW" sz="1600" kern="100" dirty="0">
                        <a:latin typeface="Times New Roman" pitchFamily="18" charset="0"/>
                        <a:ea typeface="新細明體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 pitchFamily="18" charset="0"/>
                          <a:ea typeface="標楷體"/>
                          <a:cs typeface="Times New Roman" pitchFamily="18" charset="0"/>
                        </a:rPr>
                        <a:t>對其他人的觀點、信念、價值觀做出考慮，但透過向外尋找而得到自己的答案</a:t>
                      </a:r>
                      <a:endParaRPr lang="zh-TW" sz="1600" kern="100" dirty="0">
                        <a:latin typeface="Times New Roman" pitchFamily="18" charset="0"/>
                        <a:ea typeface="新細明體"/>
                        <a:cs typeface="Times New Roman" pitchFamily="18" charset="0"/>
                      </a:endParaRPr>
                    </a:p>
                  </a:txBody>
                  <a:tcPr marL="46646" marR="466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 pitchFamily="18" charset="0"/>
                          <a:ea typeface="標楷體"/>
                          <a:cs typeface="Times New Roman" pitchFamily="18" charset="0"/>
                        </a:rPr>
                        <a:t>未定型統合</a:t>
                      </a:r>
                      <a:endParaRPr lang="zh-TW" sz="1600" kern="100" dirty="0">
                        <a:latin typeface="Times New Roman" pitchFamily="18" charset="0"/>
                        <a:ea typeface="新細明體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 pitchFamily="18" charset="0"/>
                          <a:ea typeface="標楷體"/>
                          <a:cs typeface="Times New Roman" pitchFamily="18" charset="0"/>
                        </a:rPr>
                        <a:t>(identity moratorium)</a:t>
                      </a:r>
                      <a:endParaRPr lang="zh-TW" sz="1600" kern="100" dirty="0">
                        <a:latin typeface="Times New Roman" pitchFamily="18" charset="0"/>
                        <a:ea typeface="新細明體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 pitchFamily="18" charset="0"/>
                          <a:ea typeface="標楷體"/>
                          <a:cs typeface="Times New Roman" pitchFamily="18" charset="0"/>
                        </a:rPr>
                        <a:t>正在經歷認同的危機或是轉機</a:t>
                      </a:r>
                      <a:endParaRPr lang="zh-TW" sz="1600" kern="100" dirty="0">
                        <a:latin typeface="Times New Roman" pitchFamily="18" charset="0"/>
                        <a:ea typeface="新細明體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 pitchFamily="18" charset="0"/>
                          <a:ea typeface="標楷體"/>
                          <a:cs typeface="Times New Roman" pitchFamily="18" charset="0"/>
                        </a:rPr>
                        <a:t>對社會沒有明確的承諾</a:t>
                      </a:r>
                      <a:endParaRPr lang="zh-TW" sz="1600" kern="100" dirty="0">
                        <a:latin typeface="Times New Roman" pitchFamily="18" charset="0"/>
                        <a:ea typeface="新細明體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 pitchFamily="18" charset="0"/>
                          <a:ea typeface="標楷體"/>
                          <a:cs typeface="Times New Roman" pitchFamily="18" charset="0"/>
                        </a:rPr>
                        <a:t>沒有明確的認同感</a:t>
                      </a:r>
                      <a:endParaRPr lang="zh-TW" sz="1600" kern="100" dirty="0">
                        <a:latin typeface="Times New Roman" pitchFamily="18" charset="0"/>
                        <a:ea typeface="新細明體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 pitchFamily="18" charset="0"/>
                          <a:ea typeface="標楷體"/>
                          <a:cs typeface="Times New Roman" pitchFamily="18" charset="0"/>
                        </a:rPr>
                        <a:t>積極地想要獲得認同感</a:t>
                      </a:r>
                      <a:endParaRPr lang="zh-TW" sz="1600" kern="100" dirty="0">
                        <a:latin typeface="Times New Roman" pitchFamily="18" charset="0"/>
                        <a:ea typeface="新細明體"/>
                        <a:cs typeface="Times New Roman" pitchFamily="18" charset="0"/>
                      </a:endParaRPr>
                    </a:p>
                  </a:txBody>
                  <a:tcPr marL="46646" marR="466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155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>
                          <a:latin typeface="Times New Roman" pitchFamily="18" charset="0"/>
                          <a:ea typeface="標楷體"/>
                          <a:cs typeface="Times New Roman" pitchFamily="18" charset="0"/>
                        </a:rPr>
                        <a:t>否</a:t>
                      </a:r>
                      <a:endParaRPr lang="zh-TW" sz="1600" kern="100">
                        <a:latin typeface="Times New Roman" pitchFamily="18" charset="0"/>
                        <a:ea typeface="新細明體"/>
                        <a:cs typeface="Times New Roman" pitchFamily="18" charset="0"/>
                      </a:endParaRPr>
                    </a:p>
                  </a:txBody>
                  <a:tcPr marL="46646" marR="466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 pitchFamily="18" charset="0"/>
                          <a:ea typeface="標楷體"/>
                          <a:cs typeface="Times New Roman" pitchFamily="18" charset="0"/>
                        </a:rPr>
                        <a:t>早閉型統合</a:t>
                      </a:r>
                      <a:endParaRPr lang="zh-TW" sz="1600" kern="100" dirty="0">
                        <a:latin typeface="Times New Roman" pitchFamily="18" charset="0"/>
                        <a:ea typeface="新細明體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 pitchFamily="18" charset="0"/>
                          <a:ea typeface="標楷體"/>
                          <a:cs typeface="Times New Roman" pitchFamily="18" charset="0"/>
                        </a:rPr>
                        <a:t>(identity foreclosure)</a:t>
                      </a:r>
                      <a:endParaRPr lang="zh-TW" sz="1600" kern="100" dirty="0">
                        <a:latin typeface="Times New Roman" pitchFamily="18" charset="0"/>
                        <a:ea typeface="新細明體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 pitchFamily="18" charset="0"/>
                          <a:ea typeface="標楷體"/>
                          <a:cs typeface="Times New Roman" pitchFamily="18" charset="0"/>
                        </a:rPr>
                        <a:t>對職業以及不同的意見立場產生承諾</a:t>
                      </a:r>
                      <a:endParaRPr lang="zh-TW" sz="1600" kern="100" dirty="0">
                        <a:latin typeface="Times New Roman" pitchFamily="18" charset="0"/>
                        <a:ea typeface="新細明體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 pitchFamily="18" charset="0"/>
                          <a:ea typeface="標楷體"/>
                          <a:cs typeface="Times New Roman" pitchFamily="18" charset="0"/>
                        </a:rPr>
                        <a:t>沒有自我見夠的跡象，且為仔細的探索與職位就採取他人的價值觀</a:t>
                      </a:r>
                      <a:endParaRPr lang="zh-TW" sz="1600" kern="100" dirty="0">
                        <a:latin typeface="Times New Roman" pitchFamily="18" charset="0"/>
                        <a:ea typeface="新細明體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 pitchFamily="18" charset="0"/>
                          <a:ea typeface="標楷體"/>
                          <a:cs typeface="Times New Roman" pitchFamily="18" charset="0"/>
                        </a:rPr>
                        <a:t>排斥尋得自我認同的可能性</a:t>
                      </a:r>
                      <a:endParaRPr lang="zh-TW" sz="1600" kern="100" dirty="0">
                        <a:latin typeface="Times New Roman" pitchFamily="18" charset="0"/>
                        <a:ea typeface="新細明體"/>
                        <a:cs typeface="Times New Roman" pitchFamily="18" charset="0"/>
                      </a:endParaRPr>
                    </a:p>
                  </a:txBody>
                  <a:tcPr marL="46646" marR="466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 pitchFamily="18" charset="0"/>
                          <a:ea typeface="標楷體"/>
                          <a:cs typeface="Times New Roman" pitchFamily="18" charset="0"/>
                        </a:rPr>
                        <a:t>迷失型統合</a:t>
                      </a:r>
                      <a:endParaRPr lang="zh-TW" sz="1600" kern="100" dirty="0">
                        <a:latin typeface="Times New Roman" pitchFamily="18" charset="0"/>
                        <a:ea typeface="新細明體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 pitchFamily="18" charset="0"/>
                          <a:ea typeface="標楷體"/>
                          <a:cs typeface="Times New Roman" pitchFamily="18" charset="0"/>
                        </a:rPr>
                        <a:t>(identity </a:t>
                      </a:r>
                      <a:r>
                        <a:rPr lang="en-US" sz="1600" kern="100" dirty="0" err="1">
                          <a:latin typeface="Times New Roman" pitchFamily="18" charset="0"/>
                          <a:ea typeface="標楷體"/>
                          <a:cs typeface="Times New Roman" pitchFamily="18" charset="0"/>
                        </a:rPr>
                        <a:t>diffussion</a:t>
                      </a:r>
                      <a:r>
                        <a:rPr lang="en-US" sz="1600" kern="100" dirty="0">
                          <a:latin typeface="Times New Roman" pitchFamily="18" charset="0"/>
                          <a:ea typeface="標楷體"/>
                          <a:cs typeface="Times New Roman" pitchFamily="18" charset="0"/>
                        </a:rPr>
                        <a:t>)</a:t>
                      </a:r>
                      <a:endParaRPr lang="zh-TW" sz="1600" kern="100" dirty="0">
                        <a:latin typeface="Times New Roman" pitchFamily="18" charset="0"/>
                        <a:ea typeface="新細明體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 pitchFamily="18" charset="0"/>
                          <a:ea typeface="標楷體"/>
                          <a:cs typeface="Times New Roman" pitchFamily="18" charset="0"/>
                        </a:rPr>
                        <a:t>缺乏生活的方向</a:t>
                      </a:r>
                      <a:endParaRPr lang="zh-TW" sz="1600" kern="100" dirty="0">
                        <a:latin typeface="Times New Roman" pitchFamily="18" charset="0"/>
                        <a:ea typeface="新細明體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 pitchFamily="18" charset="0"/>
                          <a:ea typeface="標楷體"/>
                          <a:cs typeface="Times New Roman" pitchFamily="18" charset="0"/>
                        </a:rPr>
                        <a:t>對正式、宗教、道德、或甚至職業議題漠不關心沒有質問原因就從事工作</a:t>
                      </a:r>
                      <a:endParaRPr lang="zh-TW" sz="1600" kern="100" dirty="0">
                        <a:latin typeface="Times New Roman" pitchFamily="18" charset="0"/>
                        <a:ea typeface="新細明體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Times New Roman" pitchFamily="18" charset="0"/>
                          <a:ea typeface="標楷體"/>
                          <a:cs typeface="Times New Roman" pitchFamily="18" charset="0"/>
                        </a:rPr>
                        <a:t>對別人從事的事物漠不關心</a:t>
                      </a:r>
                      <a:endParaRPr lang="zh-TW" sz="1600" kern="100" dirty="0">
                        <a:latin typeface="Times New Roman" pitchFamily="18" charset="0"/>
                        <a:ea typeface="新細明體"/>
                        <a:cs typeface="Times New Roman" pitchFamily="18" charset="0"/>
                      </a:endParaRPr>
                    </a:p>
                  </a:txBody>
                  <a:tcPr marL="46646" marR="466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自我中心主義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000" dirty="0" err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Elkind</a:t>
            </a:r>
            <a:r>
              <a:rPr lang="zh-TW" altLang="en-US" sz="2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提出青少年自我中心主義</a:t>
            </a:r>
            <a:endParaRPr lang="en-US" altLang="zh-TW" sz="20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lvl="1"/>
            <a:r>
              <a:rPr lang="zh-TW" altLang="en-US" sz="2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指個人對自己的行為、感受或想法非常在意，而一般相信這種想法的產生，是由形式運思能力所造成的</a:t>
            </a:r>
            <a:endParaRPr lang="en-US" altLang="zh-TW" sz="20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lvl="1"/>
            <a:r>
              <a:rPr lang="zh-TW" altLang="en-US" sz="2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自我中心的兩種面向：</a:t>
            </a:r>
            <a:endParaRPr lang="en-US" altLang="zh-TW" sz="20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lvl="2"/>
            <a:r>
              <a:rPr lang="zh-TW" altLang="en-US" sz="2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想像的觀眾：是存在於青少年心目中的觀眾，青少年深信別人對其各種行為表現的在意程度，就與他自己的關心程度一樣。青少年將自己想像成站在舞台的聚光燈下，而其他人都是觀眾。也因為他們相信大家都在注意他們，所以他們對自己的外表及行為會相當重視</a:t>
            </a:r>
            <a:endParaRPr lang="en-US" altLang="zh-TW" sz="20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lvl="2"/>
            <a:r>
              <a:rPr lang="zh-TW" altLang="en-US" sz="2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個人神話：指青少年相信自己是最獨特的，並具有無敵不死之身，所以任何危險都傷不了他。正因為他們太獨特了，以至於相信沒有人能瞭解他們，而又因為他們是無法被毀滅的，所以不好的事不會發生在他們身上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182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98393694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自我中心主義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183</a:t>
            </a:fld>
            <a:endParaRPr lang="zh-TW" altLang="en-US"/>
          </a:p>
        </p:txBody>
      </p:sp>
      <p:pic>
        <p:nvPicPr>
          <p:cNvPr id="50178" name="Picture 2" descr="G:\Dropbox\講課資料\講課資料\106.06育達社工系人類行為與社會環境\考古題\考古題圖片檔\自我中心主義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44824"/>
            <a:ext cx="8229600" cy="900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79" name="Picture 3" descr="G:\Dropbox\講課資料\講課資料\106.06育達社工系人類行為與社會環境\考古題\考古題圖片檔\自我中心主義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07" y="3212976"/>
            <a:ext cx="8229600" cy="609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1281591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青少年的從眾性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此階段對父母最大的挑戰，是面對青少年從眾性的思考傾向。</a:t>
            </a:r>
            <a:r>
              <a:rPr lang="en-US" altLang="zh-TW" sz="2400" dirty="0" err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Lickona</a:t>
            </a: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提出下列父母可協助青少年的方法：</a:t>
            </a:r>
            <a:endParaRPr lang="en-US" altLang="zh-TW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成為獨立自主的父母：做為青少年的角色楷模</a:t>
            </a:r>
            <a:endParaRPr lang="en-US" altLang="zh-TW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常提到獨立的價值</a:t>
            </a:r>
            <a:endParaRPr lang="en-US" altLang="zh-TW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幫助青少年該如何回應</a:t>
            </a:r>
            <a:endParaRPr lang="en-US" altLang="zh-TW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幫助青少年瞭解自己</a:t>
            </a:r>
            <a:endParaRPr lang="en-US" altLang="zh-TW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以適當的角度來看待「受歡迎」這件事</a:t>
            </a:r>
            <a:endParaRPr lang="en-US" altLang="zh-TW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挑戰青少年「集體道德觀」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184</a:t>
            </a:fld>
            <a:endParaRPr lang="zh-TW" altLang="en-US"/>
          </a:p>
        </p:txBody>
      </p:sp>
      <p:pic>
        <p:nvPicPr>
          <p:cNvPr id="5" name="Picture 2" descr="G:\Dropbox\講課資料\講課資料\106.06育達社工系人類行為與社會環境\考古題\考古題圖片檔\青少年從眾行為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04" y="5301208"/>
            <a:ext cx="8229600" cy="6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青少年犯罪之父母因應模式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Patterson</a:t>
            </a: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針對有攻擊行為兒童所提的父母訓練模式（</a:t>
            </a:r>
            <a:r>
              <a:rPr lang="en-US" altLang="zh-TW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parent-training model</a:t>
            </a: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），主要教導父母管理兒童的技巧。有六種處遇方法，對異常行為青少年特別有效：</a:t>
            </a:r>
            <a:endParaRPr lang="en-US" altLang="zh-TW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社區服務</a:t>
            </a:r>
            <a:endParaRPr lang="en-US" altLang="zh-TW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家庭處遇</a:t>
            </a:r>
            <a:endParaRPr lang="en-US" altLang="zh-TW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代幣經濟</a:t>
            </a:r>
            <a:endParaRPr lang="en-US" altLang="zh-TW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恐懼、情感震撼與規避訓練</a:t>
            </a:r>
            <a:endParaRPr lang="en-US" altLang="zh-TW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荒野訓練</a:t>
            </a:r>
            <a:endParaRPr lang="en-US" altLang="zh-TW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社會技巧訓練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185</a:t>
            </a:fld>
            <a:endParaRPr lang="zh-TW" altLang="en-US"/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itchFamily="34" charset="-120"/>
              </a:rPr>
              <a:t>LGBTQ</a:t>
            </a:r>
            <a:r>
              <a:rPr lang="zh-TW" altLang="en-US" dirty="0">
                <a:latin typeface="微軟正黑體" pitchFamily="34" charset="-120"/>
              </a:rPr>
              <a:t>與性別議題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Lesbian</a:t>
            </a: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：女同性戀</a:t>
            </a:r>
            <a:endParaRPr lang="en-US" altLang="zh-TW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Gay</a:t>
            </a: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：可以同時代表男性與女性在性取向上，是以追求與自己相同性別伴侶的人</a:t>
            </a:r>
            <a:endParaRPr lang="en-US" altLang="zh-TW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Bisexual</a:t>
            </a: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：雙性戀</a:t>
            </a:r>
            <a:endParaRPr lang="en-US" altLang="zh-TW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Transgendered</a:t>
            </a: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：跨性別者，包括變性人（</a:t>
            </a:r>
            <a:r>
              <a:rPr lang="en-US" altLang="zh-TW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transsexuals</a:t>
            </a: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）、扮裝皇后或國王（</a:t>
            </a:r>
            <a:r>
              <a:rPr lang="en-US" altLang="zh-TW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drag queens / kings</a:t>
            </a: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）、及變裝者（</a:t>
            </a:r>
            <a:r>
              <a:rPr lang="en-US" altLang="zh-TW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cross-dressers</a:t>
            </a: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）等</a:t>
            </a:r>
            <a:endParaRPr lang="en-US" altLang="zh-TW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Queer</a:t>
            </a: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：除上述類型外，再加上有其他情況者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186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3968365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同性戀青少年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 err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Troiden</a:t>
            </a: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分析同性戀青少年所面對的特殊挑戰：</a:t>
            </a:r>
            <a:endParaRPr lang="en-US" altLang="zh-TW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感覺階段：青少年開始感覺他與一般社會大眾不同之處</a:t>
            </a:r>
            <a:endParaRPr lang="en-US" altLang="zh-TW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認同混淆：青少年對他們的性取向感到矛盾與掙扎，並試圖在沒有參考準確性資料，及同時在面對大眾對同性戀的負面看法時，整理出自己的真實感受</a:t>
            </a:r>
            <a:endParaRPr lang="en-US" altLang="zh-TW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認同假定：確認自己的性取向</a:t>
            </a:r>
            <a:endParaRPr lang="en-US" altLang="zh-TW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認同整合：除了確認自己的性取向外，並願意用正向思考與生活方式面對他自己，願意承擔外在壓力與挑戰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187</a:t>
            </a:fld>
            <a:endParaRPr lang="zh-TW" altLang="en-US"/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未婚懷孕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預防青少年未婚懷孕的處遇方案可包括：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擴大的性教育措施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增加獲得避孕措施的管道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給年輕人更多的生涯選擇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加強社區參與及支持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188</a:t>
            </a:fld>
            <a:endParaRPr lang="zh-TW" altLang="en-US"/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第九章其他重要名詞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社會認知之監控：個人對自己的社會思考有審查及監控的能力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189</a:t>
            </a:fld>
            <a:endParaRPr lang="zh-TW" altLang="en-US"/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第十章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成年前期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節錄各章重點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190</a:t>
            </a:fld>
            <a:endParaRPr lang="zh-TW" altLang="en-US"/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溝通上的性別差異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溝通方式：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工具式溝通：男性較常使用，著重在確認目標與尋求解決之道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表達式溝通：女性較常使用，著重在情感的表達，且在乎他人的感受</a:t>
            </a:r>
          </a:p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對談方式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報告對談：男性較常使用，內容強調知識的討論與技術的展現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融洽對談：女性較常使用，內容強調討論相同性與經驗配對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男女共同談話時，女性較常成為傾聽者，男性則為說道者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男女交談時，女性時常會陷入雙重束縛的情境。男性常扮演主導角色，而男性的溝通又被視為常態，女性的溝通方式則以男性的方式為評估準則，所以女性會陷入雙重束縛中，亦即不管她是以女性或男性的方式溝通，都會受到批評。「如果妳以女性方式溝通，大家會認為妳不適合當領導者；如果妳以男性方式溝通，大家會認為妳不像女性」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191</a:t>
            </a:fld>
            <a:endParaRPr lang="zh-TW" altLang="en-US"/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強暴與性攻擊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強暴創傷症候群包括下列症狀：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慌亂時期：恐懼、憤怒與否認、自責、罪惡感等情緒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控制後的反應：情緒較為平穩，但仍深受傷害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重整時期：進入調適與因應階段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457200" indent="-457200"/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Francis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認為重整時期的受害者須面對：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重建對自己身體的安全感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突破恐懼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坦然面對自己失去的東西，如自尊與信任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將此事件同化至個人對自我的認同之中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192</a:t>
            </a:fld>
            <a:endParaRPr lang="zh-TW" altLang="en-US"/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第十一章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中年時期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節錄各章重點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193</a:t>
            </a:fld>
            <a:endParaRPr lang="zh-TW" altLang="en-US"/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更年期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指婦女在過去一整年當中，經期沒有來潮，卵巢停止運作，不再生產雌激素和黃體素，是漸進的過程，為期約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年至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20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年不等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更年期發生的平均年齡約為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51.4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歲，多數婦女的更年期發生在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45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歲至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55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歲間，沒有子女、與抽菸的女性，經期的停止也比較早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50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歲前就停經的婦女，比停經晚的婦女，更容易罹患心臟病、骨質疏鬆症、與其他慢性疾病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更年期對婦女心理有何影響，至今仍不是很確定，但可能會經驗後更年期熱情，會因為目標還沒實現、潛能還沒發揮的感覺的影響，開始對於重新掌握自己的生命感到鼓舞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相關研究並未發現更年期婦女在焦慮、憂鬱、憤怒、自我覺知、對身體的擔憂等方面，與更年期之前有顯著地不同。亦即，中年婦女的情緒，並不受更年期所左右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194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9195525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寬恕的過程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Enright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提出寬恕的四個階段：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找出憤怒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決定寬恕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努力寬恕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發現與解放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000" dirty="0" err="1">
                <a:latin typeface="標楷體" pitchFamily="65" charset="-120"/>
                <a:ea typeface="標楷體" pitchFamily="65" charset="-120"/>
              </a:rPr>
              <a:t>Flanigan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指出寬恕的六個階段：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辨認和條列傷害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宣告或指出某事對自己是種傷害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譴責加害者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通過討論和對質討回公道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選擇寬恕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新的自我形成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195</a:t>
            </a:fld>
            <a:endParaRPr lang="zh-TW" altLang="en-US"/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寬恕的過程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196</a:t>
            </a:fld>
            <a:endParaRPr lang="zh-TW" altLang="en-US"/>
          </a:p>
        </p:txBody>
      </p:sp>
      <p:pic>
        <p:nvPicPr>
          <p:cNvPr id="53250" name="Picture 2" descr="G:\Dropbox\講課資料\講課資料\106.06育達社工系人類行為與社會環境\考古題\考古題圖片檔\寬恕的階段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92896"/>
            <a:ext cx="8229600" cy="697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475050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第十一章其他重要名詞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Ａ型人格：愛競爭、好強、缺乏耐性、有時充滿敵意、比較容易被激怒、完美主義。敵意是造成心臟病的主要危險因素，特別是嘲諷性敵意的人，容易發怒、情緒多變、脾氣一觸即發、多疑、不易信任他人、吹毛求疵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Ｂ型人格：放鬆、隨和、友善、比較不易動怒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更年期：婦女在過去一整年當中，經期沒有來潮，卵巢停止運作，不再生產雌激素和黃體素。是漸進的過程，為期約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至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20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年不等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197</a:t>
            </a:fld>
            <a:endParaRPr lang="zh-TW" altLang="en-US"/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第十一章其他重要名詞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專業過時：個體擁有的資訊、理論及技術已經落伍或不管用，已無法勝任職務上完成任務的要求。與年齡的增長造成的能力喪失沒有關係，只是個體無法學習和應用新的資訊或技能，趕不上資訊與技術進步的神速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專業半衰期：個體所擁有的專業技術或知識的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50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％流於落伍所須的時間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功能性文盲：指讀寫能力不足以應付現代愈趨複雜的社會的人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198</a:t>
            </a:fld>
            <a:endParaRPr lang="zh-TW" altLang="en-US"/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第十一章其他重要名詞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去幻像化：歷經許多的事與願違，因而開始屏棄生命中早期的一些幻象，對人和過去持守的一些信念都喪失信心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英雄的死亡：英雄原本是個體思考自我的期許與成就的慰藉，但此時期英雄的功能不再，幻想與期許逐漸破滅，英雄不再像過去能夠提供個體心靈上的慰藉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共依：個體傾向將自我的價值觀，建立在外在的參考標準上，當事者會過度維護他人的福祉，甚至忽略和犧牲自己的需要，目的是為了取得他人的認同，結果造成對他人的感受過度在意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199</a:t>
            </a:fld>
            <a:endParaRPr lang="zh-TW" altLang="en-US"/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第十一章其他重要名詞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三明治世代：中年兒女一方面必須面對養兒育女的艱辛與困難，一方面又必須面對不易相處的老年父母親，並且擔起照顧他們的責任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錯置的家庭主婦：離婚或寡居的婦女，被迫從家庭與廚房走入職場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中斷的生涯：婦女的職場生涯因為養兒育女而中斷，必須等孩子離家後才再進入職場。這種現象讓許多婦女退休時的經濟狀況比男人差，導致老年婦女貧窮率上升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200</a:t>
            </a:fld>
            <a:endParaRPr lang="zh-TW" altLang="en-US"/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第十二章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成人晚期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節錄各章重點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201</a:t>
            </a:fld>
            <a:endParaRPr lang="zh-TW" altLang="en-US"/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哀悼的重要性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Worden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認為沒有完成的哀悼，可能會在日後造成情緒與調適上的問題。哀悼的步驟包括：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接受失落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感覺痛苦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適應新的環境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重新投入人際關係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202</a:t>
            </a:fld>
            <a:endParaRPr lang="zh-TW" altLang="en-US"/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死亡與臨終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000" dirty="0" err="1">
                <a:latin typeface="標楷體" pitchFamily="65" charset="-120"/>
                <a:ea typeface="標楷體" pitchFamily="65" charset="-120"/>
              </a:rPr>
              <a:t>Kübler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-Ross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歸納出面對死亡的五個階段：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否認與孤獨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憤怒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討價還價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憂鬱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接受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514350" indent="-514350"/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以下方式可以提供臨終病人協助：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為了減輕他們的擔憂，幫助他們回顧生命，並處理未完成的事務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再三強調他們已做了該做的，可以坦然放手離去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為了控制他們對健康問題的焦慮，可使用圖像式想像及放鬆技巧來協助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為了減輕死亡生理上的痛苦，確認他們是否服用適當的止痛藥物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203</a:t>
            </a:fld>
            <a:endParaRPr lang="zh-TW" altLang="en-US"/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成功的老年之理論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詳見前述之理論內容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Lemon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等人提出活動理論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Cumming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與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Henry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提出撤離理論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en-US" altLang="zh-TW" sz="2400" dirty="0" err="1">
                <a:latin typeface="標楷體" pitchFamily="65" charset="-120"/>
                <a:ea typeface="標楷體" pitchFamily="65" charset="-120"/>
              </a:rPr>
              <a:t>Atchley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提出持續理論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Peck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提出老年心理發展任務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Rowe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與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Kahn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提出成功老化模式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社會情緒選擇論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老年超越論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204</a:t>
            </a:fld>
            <a:endParaRPr lang="zh-TW" altLang="en-US"/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退休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一直以來，專家們一致認為退休必然導致危機。但研究指出，當事者雖然必須經過一些調適，但危機並非一定會來臨。退休後，因為興趣增加及擴展新的人際友誼關係，會幫助他們成功適應與享受生活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400" dirty="0" err="1">
                <a:latin typeface="標楷體" pitchFamily="65" charset="-120"/>
                <a:ea typeface="標楷體" pitchFamily="65" charset="-120"/>
              </a:rPr>
              <a:t>Atchley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指出退休調適的幾個階段：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退休前階段：開始思考與計劃退休時機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蜜月階段：剛開始退休的時期，享受閒暇與自由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清醒階段：蜜月期結束，退休不再像以前那麼令人鼓舞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重新調整階段：對退休的看法比較實際，學習必要的調整與適應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205</a:t>
            </a:fld>
            <a:endParaRPr lang="zh-TW" altLang="en-US"/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老人虐待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老人的虐待者通常是家人、居家照顧員或機構職員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Wolf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與</a:t>
            </a:r>
            <a:r>
              <a:rPr lang="en-US" altLang="zh-TW" sz="2400" dirty="0" err="1">
                <a:latin typeface="標楷體" pitchFamily="65" charset="-120"/>
                <a:ea typeface="標楷體" pitchFamily="65" charset="-120"/>
              </a:rPr>
              <a:t>Pillemer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指出五種老人虐待的模式：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身體虐待造成的痛苦和傷害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心理虐待造成心理和情緒的痛楚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物質虐待，不當與非法使用老人的財物或資源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積極的疏忽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消極的虐待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206</a:t>
            </a:fld>
            <a:endParaRPr lang="zh-TW" altLang="en-US"/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第十二章其他重要名詞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平均餘年：指某一特定年齡族群到死亡之前，剩餘的平均歲數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醫療委任權：可指定某人，當自己因病或意外喪失做決定的能力，壽委託者可為其做有關醫療照護方面的決定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社會情緒敏感度理論：認為時間的觀感決定個體追求何種社交生活樣態的動機，又因為實際年齡影響個體的時間觀，所以生命的週期或階段，與社會需求之間有密切的關係。老人由於剩下的歲月不多，多會將時間花在親暱友人與親人身上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207</a:t>
            </a:fld>
            <a:endParaRPr lang="zh-TW" altLang="en-US"/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第十二章其他重要名詞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安寧照顧：目的是為了提供臨終病人必要的照顧、支持、愛與接納的氣氛，以及疼痛與症狀的控制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年齡歧視：因為年齡而對老人產生偏見或刻板印象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208</a:t>
            </a:fld>
            <a:endParaRPr lang="zh-TW" altLang="en-US"/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其他重要議題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209</a:t>
            </a:fld>
            <a:endParaRPr lang="zh-TW" altLang="en-US"/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婚姻暴力的原因</a:t>
            </a:r>
            <a:br>
              <a:rPr lang="zh-TW" altLang="en-US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Strong&amp;Devault,1992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精神分析模式：個人特質、心理情緒疾病或物質濫用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生態學的模式：與文化越容許及家庭在社區支持有關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父系社會模式：「太太是先生的附屬品」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社會情境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社會學習模式：與長期壓力及錯誤觀念有關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資源模式：越無資源的人越需訴諸武力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社會交換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社會控制模式：</a:t>
            </a:r>
          </a:p>
          <a:p>
            <a:pPr marL="457200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 失去地位、入獄、失業等社會控制力減少。</a:t>
            </a:r>
          </a:p>
          <a:p>
            <a:pPr marL="457200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 為獲得別人讚許與認同。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210</a:t>
            </a:fld>
            <a:endParaRPr lang="zh-TW" altLang="en-US"/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婚姻暴力的處遇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微視介入：</a:t>
            </a:r>
          </a:p>
          <a:p>
            <a:pPr marL="457200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對施暴者的介入：醫療模式、司法模式、社會處遇模式。</a:t>
            </a:r>
          </a:p>
          <a:p>
            <a:pPr marL="457200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對受暴者的介入：醫療模式、認知模式、社會支持模式。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鉅視介入：</a:t>
            </a:r>
          </a:p>
          <a:p>
            <a:pPr marL="457200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人權觀點：保障免於痛苦、追求幸福的權利。</a:t>
            </a:r>
          </a:p>
          <a:p>
            <a:pPr marL="457200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權利差異觀點：保障免於痛苦、追求幸福的權利。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211</a:t>
            </a:fld>
            <a:endParaRPr lang="zh-TW" altLang="en-US"/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離婚家庭的調適需求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心理調適：</a:t>
            </a:r>
          </a:p>
          <a:p>
            <a:pPr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情緒反應方面，常出現生氣、震驚、不信任感、害怕與孤獨</a:t>
            </a:r>
          </a:p>
          <a:p>
            <a:pPr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心理反應方面，離婚家庭的雙方自我防衛程度較低，但焦慮程度較高</a:t>
            </a:r>
          </a:p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經濟調適：離婚前女性未有工作經驗，之後又因缺乏工作技能，使女性陷入困境。</a:t>
            </a:r>
          </a:p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社會支持網絡處遇：</a:t>
            </a:r>
          </a:p>
          <a:p>
            <a:pPr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親族支持：女性較依賴此部分的支持</a:t>
            </a:r>
          </a:p>
          <a:p>
            <a:pPr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朋友：有儀式離婚者重建生活的關鍵</a:t>
            </a:r>
          </a:p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再婚與親密感調適：是否再婚或與他人重新建立親密感均為離婚者重大課題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212</a:t>
            </a:fld>
            <a:endParaRPr lang="zh-TW" altLang="en-US"/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青少年暴力與犯罪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青少年犯罪的趨勢：多量化、低齡化和一般化 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少年暴力犯罪之成因：</a:t>
            </a:r>
          </a:p>
          <a:p>
            <a:pPr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家庭動力論：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457200">
              <a:buFont typeface="+mj-lt"/>
              <a:buAutoNum type="arabicParenR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家庭結構缺陷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457200">
              <a:buFont typeface="+mj-lt"/>
              <a:buAutoNum type="arabicParenR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家庭氣氛不佳 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457200">
              <a:buFont typeface="+mj-lt"/>
              <a:buAutoNum type="arabicParenR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家庭社會功能不彰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914400" lvl="1" indent="-457200">
              <a:buFont typeface="+mj-lt"/>
              <a:buAutoNum type="arabicParenR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不利家庭特質 </a:t>
            </a:r>
          </a:p>
          <a:p>
            <a:pPr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社會學習論：刺激控制、增強控制、認知控制與模範學習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管道：大眾傳播媒介、代間學習 、同儕學習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213</a:t>
            </a:fld>
            <a:endParaRPr lang="zh-TW" altLang="en-US"/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校園霸凌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定義：指一個學生長期重複的被一個或多個學生欺負或騷擾，或是有學生被鎖定為凌霸對象，導致其身心受到痛苦的情形</a:t>
            </a:r>
          </a:p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形式：肢體霸凌、言語霸凌、關係霸凌、性霸凌、反擊型霸凌等。</a:t>
            </a:r>
          </a:p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霸凌兒童的形成因素很多，包括：</a:t>
            </a:r>
          </a:p>
          <a:p>
            <a:pPr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家庭因素：對孩子缺乏關注和溫暖、缺乏管教、家庭內有暴力情形、提供孩子在家中霸凌行為的機會等</a:t>
            </a:r>
          </a:p>
          <a:p>
            <a:pPr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個人因素：激進衝動的個人特質、神經生理疾病、「高度孤獨症」、「非語言學習障礙」、「社會情緒適應失調」等</a:t>
            </a:r>
          </a:p>
          <a:p>
            <a:pPr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學校因素：老師對於攻擊行為的態度和處理的技巧、學校的風氣與管教、學生受生命教育的程度等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214</a:t>
            </a:fld>
            <a:endParaRPr lang="zh-TW" altLang="en-US"/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校園霸凌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霸凌對孩子的影響</a:t>
            </a:r>
          </a:p>
          <a:p>
            <a:pPr marL="457200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受霸凌青少年：青少年期與幫派結合、成年之後的犯罪率較高、成年後對政府部門的矯治服務（法院服刑、毒品或酒精濫用戒癮、因人格違常所需之心理衛生）需求較大</a:t>
            </a:r>
          </a:p>
          <a:p>
            <a:pPr marL="457200" indent="-457200">
              <a:buFont typeface="+mj-lt"/>
              <a:buAutoNum type="arabicPeriod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受霸凌兒童：研究證實「被霸凌」與「情緒困擾」和「課業困難」相關；這些受凌兒童被貼上負面標籤且被嚴重排擠，他們對學校的負向觀感可能發生逃課、輟學等情形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215</a:t>
            </a:fld>
            <a:endParaRPr lang="zh-TW" altLang="en-US"/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針對危機家庭常用的處遇措施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對案家進行個案工作與督導。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對案主或案家進行精神病理諮商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團體治療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家事服務員服務。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短期安置。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虐待父母自助團體。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日間托兒服務。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親職諮商、訓練與轉介。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酗酒及藥物濫用禁戒處遇。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長期安置。 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216</a:t>
            </a:fld>
            <a:endParaRPr lang="zh-TW" altLang="en-US"/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中老年期的心理危機及壓力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身體健康的變化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工作壓力、失業或退休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寂寞孤獨、失婚、喪偶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家庭結構轉折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死亡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217</a:t>
            </a:fld>
            <a:endParaRPr lang="zh-TW" altLang="en-US"/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中老年團體實務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情緒調適與管理團體活動：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400" dirty="0">
                <a:latin typeface="標楷體" pitchFamily="65" charset="-120"/>
                <a:ea typeface="標楷體" pitchFamily="65" charset="-120"/>
              </a:rPr>
            </a:b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運用認知行為理論，協助中老年人覺察、認識個人情緒與情緒管理之相關技巧，洞察自己情緒來源、情緒反應的模式、以及本身健康、工作、人際關係、日常生活受情緒影響之狀況，從活動中學習情緒表達、控制與管理方法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健康生活與壓力調適團體活動：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400" dirty="0">
                <a:latin typeface="標楷體" pitchFamily="65" charset="-120"/>
                <a:ea typeface="標楷體" pitchFamily="65" charset="-120"/>
              </a:rPr>
            </a:b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運用老化過程與健康照護、壓力理論，協助中老年人察覺個人健康狀況與壓力之關聯，察覺期壓力之來源、壓力感受程度與慣用因應健康問題與壓力之技巧，並學習調適健康問題與壓力的認知行為技能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218</a:t>
            </a:fld>
            <a:endParaRPr lang="zh-TW" altLang="en-US"/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老人發展的多面向架構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依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Erikson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的發展理論，老年的階段任務在於面對絕望之中能夠維持尊嚴。隨年齡的增長，漸面臨老化的現實與死亡的必然。具體的改變包括：</a:t>
            </a:r>
          </a:p>
          <a:p>
            <a:pPr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健康的衰退：生理上的衰退，包括：腦細胞減少、抵抗力變差等</a:t>
            </a:r>
          </a:p>
          <a:p>
            <a:pPr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慢性的身體疾病包括：高血壓、關節炎、糖尿病、心血管疾病罹患率也增加，也影響能力與生活品質</a:t>
            </a:r>
          </a:p>
          <a:p>
            <a:pPr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退休與社會地位的下降：退休收入減少，退休也意味社會地位的下降，覺得自己沒有用，產生自卑與退縮的心態</a:t>
            </a:r>
          </a:p>
          <a:p>
            <a:pPr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社會關係的解離：現代社會家庭的結構由傳統大家庭轉化成核心家庭，無子女同住者面臨空巢期的寂寞。年紀漸大，同年齡的朋友與親人相繼過世，甚至老伴的離去，面臨喪偶的孤單</a:t>
            </a:r>
          </a:p>
          <a:p>
            <a:pPr>
              <a:buFont typeface="+mj-lt"/>
              <a:buAutoNum type="arabicPeriod"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死亡的威脅與存在的意義：死亡是必然卻又教人害怕，回顧生命面對自己的過去，到底存在的意義也質疑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219</a:t>
            </a:fld>
            <a:endParaRPr lang="zh-TW" altLang="en-US"/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發展遲緩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定義：六歲以前兒童，因各種原因（包括腦神經或肌肉神經、生理疾病、心理社會環境等因素）所導致認知發展、生理發展、語言及溝通發展、心理社會發展或生活自理等方面，有發展落後或異常的情形。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問題與需求：家長層面、兒童層面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可提供支持與資源：教育、經濟、社會支持、諮詢服務、情緒支持、醫療資源等等。</a:t>
            </a:r>
          </a:p>
          <a:p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福利服務：早期療育治療、家長團體、身障鑑定等。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220</a:t>
            </a:fld>
            <a:endParaRPr lang="zh-TW" alt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暗香撲面">
  <a:themeElements>
    <a:clrScheme name="暗香撲面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918415"/>
      </a:accent1>
      <a:accent2>
        <a:srgbClr val="C47546"/>
      </a:accent2>
      <a:accent3>
        <a:srgbClr val="AFB591"/>
      </a:accent3>
      <a:accent4>
        <a:srgbClr val="B9945B"/>
      </a:accent4>
      <a:accent5>
        <a:srgbClr val="85ADBC"/>
      </a:accent5>
      <a:accent6>
        <a:srgbClr val="E5B440"/>
      </a:accent6>
      <a:hlink>
        <a:srgbClr val="00D5D5"/>
      </a:hlink>
      <a:folHlink>
        <a:srgbClr val="DD00DD"/>
      </a:folHlink>
    </a:clrScheme>
    <a:fontScheme name="暗香撲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撲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Fan</Template>
  <TotalTime>2715</TotalTime>
  <Words>18005</Words>
  <Application>Microsoft Office PowerPoint</Application>
  <PresentationFormat>如螢幕大小 (4:3)</PresentationFormat>
  <Paragraphs>1743</Paragraphs>
  <Slides>220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220</vt:i4>
      </vt:variant>
    </vt:vector>
  </HeadingPairs>
  <TitlesOfParts>
    <vt:vector size="233" baseType="lpstr">
      <vt:lpstr>黑体</vt:lpstr>
      <vt:lpstr>微軟正黑體</vt:lpstr>
      <vt:lpstr>新細明體</vt:lpstr>
      <vt:lpstr>標楷體</vt:lpstr>
      <vt:lpstr>Arial</vt:lpstr>
      <vt:lpstr>Calibri</vt:lpstr>
      <vt:lpstr>Franklin Gothic Book</vt:lpstr>
      <vt:lpstr>Franklin Gothic Medium</vt:lpstr>
      <vt:lpstr>Times New Roman</vt:lpstr>
      <vt:lpstr>Wingdings</vt:lpstr>
      <vt:lpstr>Wingdings 2</vt:lpstr>
      <vt:lpstr>暗香撲面</vt:lpstr>
      <vt:lpstr>投影片</vt:lpstr>
      <vt:lpstr>人類行為與社會環境</vt:lpstr>
      <vt:lpstr>命題大綱</vt:lpstr>
      <vt:lpstr>重點書籍兼考試聖經</vt:lpstr>
      <vt:lpstr>考試常出的概念理論</vt:lpstr>
      <vt:lpstr>Erikson心理社會發展理論</vt:lpstr>
      <vt:lpstr>Erikson心理社會發展理論</vt:lpstr>
      <vt:lpstr>Erikson心理社會發展理論</vt:lpstr>
      <vt:lpstr>Erikson心理社會發展理論</vt:lpstr>
      <vt:lpstr>Erikson心理社會發展理論</vt:lpstr>
      <vt:lpstr>Erikson心理社會發展理論</vt:lpstr>
      <vt:lpstr>Erikson心理社會發展理論</vt:lpstr>
      <vt:lpstr>Freud人格發展理論</vt:lpstr>
      <vt:lpstr>Freud人格發展理論</vt:lpstr>
      <vt:lpstr>Freud人格發展理論</vt:lpstr>
      <vt:lpstr>Freud性心理發展階段</vt:lpstr>
      <vt:lpstr>Freud人格與性心理發展</vt:lpstr>
      <vt:lpstr>Freud人格與性心理發展</vt:lpstr>
      <vt:lpstr>Piaget兒童認知發展理論</vt:lpstr>
      <vt:lpstr>Piaget兒童認知發展理論</vt:lpstr>
      <vt:lpstr>Piaget兒童認知發展理論</vt:lpstr>
      <vt:lpstr>Piaget兒童認知發展理論</vt:lpstr>
      <vt:lpstr>Piaget兒童認知發展理論</vt:lpstr>
      <vt:lpstr>Piaget兒童認知發展理論</vt:lpstr>
      <vt:lpstr>Kohlberg道德發展理論</vt:lpstr>
      <vt:lpstr>Gilligan道德發展理論</vt:lpstr>
      <vt:lpstr>Kohlberg與Gilligan道德發展理論</vt:lpstr>
      <vt:lpstr>Ainsworth依附理論</vt:lpstr>
      <vt:lpstr>Ainsworth依附理論</vt:lpstr>
      <vt:lpstr>Ainsworth依附理論</vt:lpstr>
      <vt:lpstr>Bronfenbrenner生態系統理論</vt:lpstr>
      <vt:lpstr>Bronfenbrenner生態系統理論</vt:lpstr>
      <vt:lpstr>Bronfenbrenner生態系統理論</vt:lpstr>
      <vt:lpstr>Bronfenbrenner生態系統理論</vt:lpstr>
      <vt:lpstr>Bronfenbrenner生態系統理論</vt:lpstr>
      <vt:lpstr>Bronfenbrenner生態系統理論</vt:lpstr>
      <vt:lpstr>Bronfenbrenner生態系統理論</vt:lpstr>
      <vt:lpstr>Bronfenbrenner生態系統理論</vt:lpstr>
      <vt:lpstr>Bronfenbrenner生態系統理論</vt:lpstr>
      <vt:lpstr>Bronfenbrenner生態系統理論</vt:lpstr>
      <vt:lpstr>Bandura社會學習理論</vt:lpstr>
      <vt:lpstr>Bandura社會學習理論</vt:lpstr>
      <vt:lpstr>Bandura社會學習理論</vt:lpstr>
      <vt:lpstr>Levinson生活結構理論</vt:lpstr>
      <vt:lpstr>Levinson生活結構理論</vt:lpstr>
      <vt:lpstr>Levinson生活結構理論</vt:lpstr>
      <vt:lpstr>Levinson生活結構理論</vt:lpstr>
      <vt:lpstr>Levinson生活結構理論</vt:lpstr>
      <vt:lpstr>Levinson生活結構理論</vt:lpstr>
      <vt:lpstr>Sternberg愛情三角理論</vt:lpstr>
      <vt:lpstr>Sternberg愛情三角理論</vt:lpstr>
      <vt:lpstr>Sternberg愛情三角理論</vt:lpstr>
      <vt:lpstr>Carter 與 McGoldrick 家庭生命週期理論</vt:lpstr>
      <vt:lpstr>Carter 與 McGoldrick 家庭生命週期理論</vt:lpstr>
      <vt:lpstr>Carter 與 McGoldrick 家庭生命週期理論</vt:lpstr>
      <vt:lpstr>Carter 與 McGoldrick 家庭生命週期理論</vt:lpstr>
      <vt:lpstr>Carter 與 McGoldrick 家庭生命週期理論</vt:lpstr>
      <vt:lpstr>Carter 與 McGoldrick 家庭生命週期理論</vt:lpstr>
      <vt:lpstr>女性主義</vt:lpstr>
      <vt:lpstr>女性主義</vt:lpstr>
      <vt:lpstr>女性主義</vt:lpstr>
      <vt:lpstr>人在環境中觀點（PIE）</vt:lpstr>
      <vt:lpstr>人在環境中觀點（PIE）</vt:lpstr>
      <vt:lpstr>Maslow需求層次理論</vt:lpstr>
      <vt:lpstr>Maslow需求層次理論</vt:lpstr>
      <vt:lpstr>行為主義</vt:lpstr>
      <vt:lpstr>行為主義</vt:lpstr>
      <vt:lpstr>行為主義</vt:lpstr>
      <vt:lpstr>生命週期觀點</vt:lpstr>
      <vt:lpstr>生命週期觀點</vt:lpstr>
      <vt:lpstr>Glen Edler Jr.生命歷程觀點</vt:lpstr>
      <vt:lpstr>Glen Edler Jr.生命歷程觀點</vt:lpstr>
      <vt:lpstr>Glen Edler Jr.生命歷程觀點</vt:lpstr>
      <vt:lpstr>Glen Edler Jr.生命歷程觀點</vt:lpstr>
      <vt:lpstr>Glen Edler Jr.生命歷程觀點</vt:lpstr>
      <vt:lpstr>Glen Edler Jr.生命歷程觀點</vt:lpstr>
      <vt:lpstr>Glen Edler Jr.生命歷程觀點</vt:lpstr>
      <vt:lpstr>Glen Edler Jr.生命歷程觀點</vt:lpstr>
      <vt:lpstr>Kubler-Ross臨終（哀傷）模式</vt:lpstr>
      <vt:lpstr>Kubler-Ross臨終（哀傷）模式</vt:lpstr>
      <vt:lpstr>考試常出的議題</vt:lpstr>
      <vt:lpstr>嬰兒性情</vt:lpstr>
      <vt:lpstr>嬰兒性情</vt:lpstr>
      <vt:lpstr>青少年自我認定發展</vt:lpstr>
      <vt:lpstr>青少年自我認定發展</vt:lpstr>
      <vt:lpstr>青少年自我認定發展</vt:lpstr>
      <vt:lpstr>LGBTQ與性別議題</vt:lpstr>
      <vt:lpstr>LGBTQ與性別議題</vt:lpstr>
      <vt:lpstr>LGBTQ與性別議題</vt:lpstr>
      <vt:lpstr>LGBTQ與性別議題</vt:lpstr>
      <vt:lpstr>更年期</vt:lpstr>
      <vt:lpstr>更年期</vt:lpstr>
      <vt:lpstr>成功的老年之理論</vt:lpstr>
      <vt:lpstr>成功的老年之理論</vt:lpstr>
      <vt:lpstr>成功的老年之理論</vt:lpstr>
      <vt:lpstr>成功的老年之理論</vt:lpstr>
      <vt:lpstr>成功的老年之理論</vt:lpstr>
      <vt:lpstr>成功的老年之理論</vt:lpstr>
      <vt:lpstr>成功的老年之理論</vt:lpstr>
      <vt:lpstr>成功的老年之理論</vt:lpstr>
      <vt:lpstr>成功的老年之理論</vt:lpstr>
      <vt:lpstr>老人虐待</vt:lpstr>
      <vt:lpstr>老人虐待</vt:lpstr>
      <vt:lpstr>老人虐待</vt:lpstr>
      <vt:lpstr>老人虐待</vt:lpstr>
      <vt:lpstr>老人虐待</vt:lpstr>
      <vt:lpstr>申論題撰寫建議</vt:lpstr>
      <vt:lpstr>第一章 評估社會功能的多層面架構</vt:lpstr>
      <vt:lpstr>生物心理社會觀點假設</vt:lpstr>
      <vt:lpstr>生物心理社會觀點特色</vt:lpstr>
      <vt:lpstr>運用生物心理社會觀點架構</vt:lpstr>
      <vt:lpstr>運用生物心理社會觀點架構</vt:lpstr>
      <vt:lpstr>運用生物心理社會觀點架構</vt:lpstr>
      <vt:lpstr>社會功能下的各種能力觀點</vt:lpstr>
      <vt:lpstr>社會功能下的各種能力觀點</vt:lpstr>
      <vt:lpstr>社會工作三級預防功能</vt:lpstr>
      <vt:lpstr>第一章其他重要名詞</vt:lpstr>
      <vt:lpstr>第二章 評估社會功能的生理層面</vt:lpstr>
      <vt:lpstr>生理成長與發展</vt:lpstr>
      <vt:lpstr>其他懇請自行參閱課本</vt:lpstr>
      <vt:lpstr>第三章 評估社會功能的心理層面</vt:lpstr>
      <vt:lpstr>認知發展與訊息處理</vt:lpstr>
      <vt:lpstr>Piaget結構取向的認知理論</vt:lpstr>
      <vt:lpstr>資訊處理</vt:lpstr>
      <vt:lpstr>資訊處理</vt:lpstr>
      <vt:lpstr>資訊處理</vt:lpstr>
      <vt:lpstr>資訊處理</vt:lpstr>
      <vt:lpstr>資訊處理</vt:lpstr>
      <vt:lpstr>資訊處理</vt:lpstr>
      <vt:lpstr>態度的功能與本質</vt:lpstr>
      <vt:lpstr>態度改變理論</vt:lpstr>
      <vt:lpstr>第三章其他重要名詞</vt:lpstr>
      <vt:lpstr>第四章 評估社會功能的社會層面</vt:lpstr>
      <vt:lpstr>生態系統理論</vt:lpstr>
      <vt:lpstr>現代家庭</vt:lpstr>
      <vt:lpstr>團體地位與權力</vt:lpstr>
      <vt:lpstr>團體決策</vt:lpstr>
      <vt:lpstr>社會體制</vt:lpstr>
      <vt:lpstr>歧視、偏見與刻板印象</vt:lpstr>
      <vt:lpstr>性別與性別歧視</vt:lpstr>
      <vt:lpstr>第四章其他重要名詞</vt:lpstr>
      <vt:lpstr>第四章其他重要名詞</vt:lpstr>
      <vt:lpstr>第五章 懷孕、生產與新生兒</vt:lpstr>
      <vt:lpstr>產前檢查</vt:lpstr>
      <vt:lpstr>第五章其他重要名詞</vt:lpstr>
      <vt:lpstr>第六章 嬰幼兒時期</vt:lpstr>
      <vt:lpstr>嬰兒生理發展</vt:lpstr>
      <vt:lpstr>嬰兒心理發展</vt:lpstr>
      <vt:lpstr>嬰兒性情</vt:lpstr>
      <vt:lpstr>依附</vt:lpstr>
      <vt:lpstr>Mahler分離與個別化（自我發展）理論</vt:lpstr>
      <vt:lpstr>依附後分離</vt:lpstr>
      <vt:lpstr>嬰兒心理健康</vt:lpstr>
      <vt:lpstr>嬰兒性別議題</vt:lpstr>
      <vt:lpstr>第六章其他重要名詞</vt:lpstr>
      <vt:lpstr>第七章 兒童早期</vt:lpstr>
      <vt:lpstr>認知發展</vt:lpstr>
      <vt:lpstr>攻擊性</vt:lpstr>
      <vt:lpstr>兒童自閉症</vt:lpstr>
      <vt:lpstr>父母管教方式</vt:lpstr>
      <vt:lpstr>父母管教方式</vt:lpstr>
      <vt:lpstr>性別角色認定</vt:lpstr>
      <vt:lpstr>兒童虐待</vt:lpstr>
      <vt:lpstr>第七章其他重要名詞</vt:lpstr>
      <vt:lpstr>第八章 兒童中期</vt:lpstr>
      <vt:lpstr>溝通</vt:lpstr>
      <vt:lpstr>自我觀念</vt:lpstr>
      <vt:lpstr>社會認知</vt:lpstr>
      <vt:lpstr>社會認知</vt:lpstr>
      <vt:lpstr>兒童心理違常</vt:lpstr>
      <vt:lpstr>父母的管教策略</vt:lpstr>
      <vt:lpstr>管教效力訓練（P.E.T）</vt:lpstr>
      <vt:lpstr>父母參與訓練（P.I T）</vt:lpstr>
      <vt:lpstr>行為修正 有效管教的系統訓練（STEP）</vt:lpstr>
      <vt:lpstr>兒童中期性別角色</vt:lpstr>
      <vt:lpstr>夫妻衝突與離婚</vt:lpstr>
      <vt:lpstr>夫妻衝突與離婚</vt:lpstr>
      <vt:lpstr>夫妻衝突與離婚</vt:lpstr>
      <vt:lpstr>第八章其他重要名詞</vt:lpstr>
      <vt:lpstr>第九章 青少年時期</vt:lpstr>
      <vt:lpstr>青少年自我認定發展</vt:lpstr>
      <vt:lpstr>社會認知與規範</vt:lpstr>
      <vt:lpstr>自我中心主義</vt:lpstr>
      <vt:lpstr>自我中心主義</vt:lpstr>
      <vt:lpstr>青少年的從眾性</vt:lpstr>
      <vt:lpstr>青少年犯罪之父母因應模式</vt:lpstr>
      <vt:lpstr>LGBTQ與性別議題</vt:lpstr>
      <vt:lpstr>同性戀青少年</vt:lpstr>
      <vt:lpstr>未婚懷孕</vt:lpstr>
      <vt:lpstr>第九章其他重要名詞</vt:lpstr>
      <vt:lpstr>第十章 成年前期</vt:lpstr>
      <vt:lpstr>溝通上的性別差異</vt:lpstr>
      <vt:lpstr>強暴與性攻擊</vt:lpstr>
      <vt:lpstr>第十一章 中年時期</vt:lpstr>
      <vt:lpstr>更年期</vt:lpstr>
      <vt:lpstr>寬恕的過程</vt:lpstr>
      <vt:lpstr>寬恕的過程</vt:lpstr>
      <vt:lpstr>第十一章其他重要名詞</vt:lpstr>
      <vt:lpstr>第十一章其他重要名詞</vt:lpstr>
      <vt:lpstr>第十一章其他重要名詞</vt:lpstr>
      <vt:lpstr>第十一章其他重要名詞</vt:lpstr>
      <vt:lpstr>第十二章 成人晚期</vt:lpstr>
      <vt:lpstr>哀悼的重要性</vt:lpstr>
      <vt:lpstr>死亡與臨終</vt:lpstr>
      <vt:lpstr>成功的老年之理論</vt:lpstr>
      <vt:lpstr>退休</vt:lpstr>
      <vt:lpstr>老人虐待</vt:lpstr>
      <vt:lpstr>第十二章其他重要名詞</vt:lpstr>
      <vt:lpstr>第十二章其他重要名詞</vt:lpstr>
      <vt:lpstr>其他重要議題</vt:lpstr>
      <vt:lpstr>婚姻暴力的原因 （Strong&amp;Devault,1992）</vt:lpstr>
      <vt:lpstr>婚姻暴力的處遇</vt:lpstr>
      <vt:lpstr>離婚家庭的調適需求</vt:lpstr>
      <vt:lpstr>青少年暴力與犯罪</vt:lpstr>
      <vt:lpstr>校園霸凌</vt:lpstr>
      <vt:lpstr>校園霸凌</vt:lpstr>
      <vt:lpstr>針對危機家庭常用的處遇措施</vt:lpstr>
      <vt:lpstr>中老年期的心理危機及壓力</vt:lpstr>
      <vt:lpstr>中老年團體實務</vt:lpstr>
      <vt:lpstr>老人發展的多面向架構</vt:lpstr>
      <vt:lpstr>發展遲緩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人類行為與社會環境</dc:title>
  <dc:creator>Administrator</dc:creator>
  <cp:lastModifiedBy>usernb</cp:lastModifiedBy>
  <cp:revision>834</cp:revision>
  <cp:lastPrinted>2014-10-31T23:35:17Z</cp:lastPrinted>
  <dcterms:created xsi:type="dcterms:W3CDTF">2014-10-30T23:53:44Z</dcterms:created>
  <dcterms:modified xsi:type="dcterms:W3CDTF">2018-05-06T16:03:01Z</dcterms:modified>
</cp:coreProperties>
</file>