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19011900" cy="10699750"/>
  <p:notesSz cx="19011900" cy="106997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44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8239125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10769600" y="0"/>
            <a:ext cx="8237538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4348D4-93C3-4822-A48D-8708A66AF46E}" type="datetimeFigureOut">
              <a:rPr lang="zh-TW" altLang="en-US" smtClean="0"/>
              <a:t>2025/9/17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299200" y="1338263"/>
            <a:ext cx="6413500" cy="3609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1901825" y="5149850"/>
            <a:ext cx="15208250" cy="4213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10163175"/>
            <a:ext cx="8239125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10769600" y="10163175"/>
            <a:ext cx="8237538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42420-2B4C-469D-B14F-7B06ABD071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0126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E42420-2B4C-469D-B14F-7B06ABD071B7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4483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425892" y="3316922"/>
            <a:ext cx="16160115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851785" y="5991860"/>
            <a:ext cx="13308330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50595" y="2460942"/>
            <a:ext cx="8270176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791128" y="2460942"/>
            <a:ext cx="8270176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6405860" y="2176271"/>
            <a:ext cx="1993392" cy="699516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945109" y="2206429"/>
            <a:ext cx="2169692" cy="712191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239319" y="1285282"/>
            <a:ext cx="1221172" cy="755839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713988" y="2171699"/>
            <a:ext cx="1929384" cy="739140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227564" y="2159507"/>
            <a:ext cx="1993392" cy="69951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50595" y="427990"/>
            <a:ext cx="17110710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50595" y="2460942"/>
            <a:ext cx="17110710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464046" y="9950768"/>
            <a:ext cx="6083808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50595" y="9950768"/>
            <a:ext cx="4372737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688569" y="9950768"/>
            <a:ext cx="4372737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770121" y="2134057"/>
            <a:ext cx="1854835" cy="771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spc="-20" dirty="0">
                <a:latin typeface="SimSun"/>
                <a:cs typeface="SimSun"/>
              </a:rPr>
              <a:t>專業職能養成</a:t>
            </a:r>
            <a:endParaRPr sz="2400" dirty="0">
              <a:latin typeface="SimSun"/>
              <a:cs typeface="SimSun"/>
            </a:endParaRPr>
          </a:p>
          <a:p>
            <a:pPr marL="635" algn="ctr">
              <a:lnSpc>
                <a:spcPct val="100000"/>
              </a:lnSpc>
              <a:spcBef>
                <a:spcPts val="110"/>
              </a:spcBef>
            </a:pPr>
            <a:r>
              <a:rPr sz="2400" spc="-15" dirty="0">
                <a:latin typeface="SimSun"/>
                <a:cs typeface="SimSun"/>
              </a:rPr>
              <a:t>必修課程</a:t>
            </a:r>
            <a:endParaRPr sz="2400" dirty="0">
              <a:latin typeface="SimSun"/>
              <a:cs typeface="SimSun"/>
            </a:endParaRPr>
          </a:p>
        </p:txBody>
      </p:sp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30568" y="2145791"/>
            <a:ext cx="2249424" cy="778764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7280" y="2171699"/>
            <a:ext cx="1600200" cy="737616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280922" y="2290394"/>
            <a:ext cx="124460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0" dirty="0">
                <a:latin typeface="SimSun"/>
                <a:cs typeface="SimSun"/>
              </a:rPr>
              <a:t>共同課程</a:t>
            </a:r>
            <a:endParaRPr sz="2400" dirty="0">
              <a:latin typeface="SimSun"/>
              <a:cs typeface="SimSu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44055" y="2134057"/>
            <a:ext cx="1854200" cy="771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spc="-20" dirty="0">
                <a:latin typeface="SimSun"/>
                <a:cs typeface="SimSun"/>
              </a:rPr>
              <a:t>專業職能養成</a:t>
            </a:r>
            <a:endParaRPr sz="2400">
              <a:latin typeface="SimSun"/>
              <a:cs typeface="SimSun"/>
            </a:endParaRPr>
          </a:p>
          <a:p>
            <a:pPr marL="2540" algn="ctr">
              <a:lnSpc>
                <a:spcPct val="100000"/>
              </a:lnSpc>
              <a:spcBef>
                <a:spcPts val="110"/>
              </a:spcBef>
            </a:pPr>
            <a:r>
              <a:rPr sz="2400" spc="-20" dirty="0">
                <a:latin typeface="SimSun"/>
                <a:cs typeface="SimSun"/>
              </a:rPr>
              <a:t>選修課程</a:t>
            </a:r>
            <a:endParaRPr sz="2400">
              <a:latin typeface="SimSun"/>
              <a:cs typeface="SimSu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591545" y="2274189"/>
            <a:ext cx="1244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latin typeface="SimSun"/>
                <a:cs typeface="SimSun"/>
              </a:rPr>
              <a:t>就業職能</a:t>
            </a:r>
            <a:endParaRPr sz="2400" dirty="0">
              <a:latin typeface="SimSun"/>
              <a:cs typeface="SimSu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993869" y="2247137"/>
            <a:ext cx="73723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40" dirty="0">
                <a:latin typeface="SimSun"/>
                <a:cs typeface="SimSun"/>
              </a:rPr>
              <a:t>職稱</a:t>
            </a:r>
            <a:endParaRPr sz="2800">
              <a:latin typeface="SimSun"/>
              <a:cs typeface="SimSun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3309091" y="2150363"/>
            <a:ext cx="2896870" cy="701040"/>
            <a:chOff x="13309091" y="2150363"/>
            <a:chExt cx="2896870" cy="701040"/>
          </a:xfrm>
        </p:grpSpPr>
        <p:sp>
          <p:nvSpPr>
            <p:cNvPr id="10" name="object 10"/>
            <p:cNvSpPr/>
            <p:nvPr/>
          </p:nvSpPr>
          <p:spPr>
            <a:xfrm>
              <a:off x="15272003" y="2380487"/>
              <a:ext cx="933450" cy="367665"/>
            </a:xfrm>
            <a:custGeom>
              <a:avLst/>
              <a:gdLst/>
              <a:ahLst/>
              <a:cxnLst/>
              <a:rect l="l" t="t" r="r" b="b"/>
              <a:pathLst>
                <a:path w="933450" h="367664">
                  <a:moveTo>
                    <a:pt x="771271" y="0"/>
                  </a:moveTo>
                  <a:lnTo>
                    <a:pt x="771271" y="91948"/>
                  </a:lnTo>
                  <a:lnTo>
                    <a:pt x="0" y="91948"/>
                  </a:lnTo>
                  <a:lnTo>
                    <a:pt x="0" y="275717"/>
                  </a:lnTo>
                  <a:lnTo>
                    <a:pt x="771271" y="275717"/>
                  </a:lnTo>
                  <a:lnTo>
                    <a:pt x="771271" y="367665"/>
                  </a:lnTo>
                  <a:lnTo>
                    <a:pt x="933450" y="183769"/>
                  </a:lnTo>
                  <a:lnTo>
                    <a:pt x="771271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309091" y="2150363"/>
              <a:ext cx="1993392" cy="701040"/>
            </a:xfrm>
            <a:prstGeom prst="rect">
              <a:avLst/>
            </a:prstGeom>
          </p:spPr>
        </p:pic>
      </p:grpSp>
      <p:sp>
        <p:nvSpPr>
          <p:cNvPr id="12" name="object 12"/>
          <p:cNvSpPr/>
          <p:nvPr/>
        </p:nvSpPr>
        <p:spPr>
          <a:xfrm>
            <a:off x="6649915" y="3331272"/>
            <a:ext cx="2784475" cy="7035165"/>
          </a:xfrm>
          <a:custGeom>
            <a:avLst/>
            <a:gdLst/>
            <a:ahLst/>
            <a:cxnLst/>
            <a:rect l="l" t="t" r="r" b="b"/>
            <a:pathLst>
              <a:path w="2784475" h="7035165">
                <a:moveTo>
                  <a:pt x="2784348" y="0"/>
                </a:moveTo>
                <a:lnTo>
                  <a:pt x="0" y="0"/>
                </a:lnTo>
                <a:lnTo>
                  <a:pt x="0" y="7034783"/>
                </a:lnTo>
                <a:lnTo>
                  <a:pt x="2784348" y="7034783"/>
                </a:lnTo>
                <a:lnTo>
                  <a:pt x="2784348" y="0"/>
                </a:lnTo>
                <a:close/>
              </a:path>
            </a:pathLst>
          </a:custGeom>
          <a:solidFill>
            <a:srgbClr val="C5D9F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705094" y="3312451"/>
            <a:ext cx="2685130" cy="698890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兒童青少年社會工作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諮商理論與實務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多元文化社會工作	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多元取向助人技巧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老人社會工作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身心障礙社會工作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  <a:endParaRPr lang="en-US" spc="-25" dirty="0">
              <a:latin typeface="SimSun"/>
              <a:cs typeface="SimSun"/>
            </a:endParaRP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醫務社會工作    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心理衛生社會工作	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司法社會工作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兒童青少年發展 </a:t>
            </a:r>
            <a:r>
              <a:rPr lang="en-US" altLang="zh-TW" spc="-25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25" dirty="0">
                <a:latin typeface="SimSun"/>
                <a:cs typeface="SimSun"/>
              </a:rPr>
              <a:t>性別社會工作 </a:t>
            </a:r>
            <a:r>
              <a:rPr lang="en-US" altLang="zh-TW" spc="-25" dirty="0">
                <a:latin typeface="SimSun"/>
                <a:cs typeface="SimSun"/>
              </a:rPr>
              <a:t>2 </a:t>
            </a:r>
            <a:endParaRPr lang="en-US" spc="-25" dirty="0">
              <a:latin typeface="SimSun"/>
              <a:cs typeface="SimSun"/>
            </a:endParaRP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spc="-25" dirty="0" err="1">
                <a:latin typeface="SimSun"/>
                <a:cs typeface="SimSun"/>
              </a:rPr>
              <a:t>助人工作者自我探索與成長</a:t>
            </a:r>
            <a:r>
              <a:rPr spc="-25" dirty="0">
                <a:latin typeface="SimSun"/>
                <a:cs typeface="SimSun"/>
              </a:rPr>
              <a:t> </a:t>
            </a:r>
            <a:r>
              <a:rPr spc="-50" dirty="0">
                <a:latin typeface="SimSun"/>
                <a:cs typeface="SimSun"/>
              </a:rPr>
              <a:t>2</a:t>
            </a:r>
            <a:endParaRPr lang="en-US" spc="-50" dirty="0">
              <a:latin typeface="SimSun"/>
              <a:cs typeface="SimSun"/>
            </a:endParaRP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dirty="0">
                <a:latin typeface="SimSun"/>
                <a:cs typeface="SimSun"/>
              </a:rPr>
              <a:t>家庭社會工作與福利服務  </a:t>
            </a:r>
            <a:r>
              <a:rPr lang="en-US" altLang="zh-TW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110" dirty="0">
                <a:latin typeface="SimSun"/>
                <a:cs typeface="SimSun"/>
              </a:rPr>
              <a:t>社會安全網與社會工作 </a:t>
            </a:r>
            <a:r>
              <a:rPr lang="en-US" altLang="zh-TW" spc="-50" dirty="0">
                <a:latin typeface="SimSun"/>
                <a:cs typeface="SimSun"/>
              </a:rPr>
              <a:t>2</a:t>
            </a:r>
            <a:endParaRPr lang="zh-TW" altLang="en-US" dirty="0">
              <a:latin typeface="SimSun"/>
              <a:cs typeface="SimSun"/>
            </a:endParaRP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dirty="0">
                <a:latin typeface="SimSun"/>
                <a:cs typeface="SimSun"/>
              </a:rPr>
              <a:t>非營利組織與社會企業 </a:t>
            </a:r>
            <a:r>
              <a:rPr lang="en-US" altLang="zh-TW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95" dirty="0">
                <a:latin typeface="SimSun"/>
                <a:cs typeface="SimSun"/>
              </a:rPr>
              <a:t>長</a:t>
            </a:r>
            <a:r>
              <a:rPr lang="zh-TW" altLang="en-US" spc="-110" dirty="0">
                <a:latin typeface="SimSun"/>
                <a:cs typeface="SimSun"/>
              </a:rPr>
              <a:t>期照</a:t>
            </a:r>
            <a:r>
              <a:rPr lang="zh-TW" altLang="en-US" spc="-95" dirty="0">
                <a:latin typeface="SimSun"/>
                <a:cs typeface="SimSun"/>
              </a:rPr>
              <a:t>顧</a:t>
            </a:r>
            <a:r>
              <a:rPr lang="zh-TW" altLang="en-US" spc="-110" dirty="0">
                <a:latin typeface="SimSun"/>
                <a:cs typeface="SimSun"/>
              </a:rPr>
              <a:t>理論</a:t>
            </a:r>
            <a:r>
              <a:rPr lang="zh-TW" altLang="en-US" spc="-105" dirty="0">
                <a:latin typeface="SimSun"/>
                <a:cs typeface="SimSun"/>
              </a:rPr>
              <a:t>與</a:t>
            </a:r>
            <a:r>
              <a:rPr lang="zh-TW" altLang="en-US" spc="-110" dirty="0">
                <a:latin typeface="SimSun"/>
                <a:cs typeface="SimSun"/>
              </a:rPr>
              <a:t>實</a:t>
            </a:r>
            <a:r>
              <a:rPr lang="zh-TW" altLang="en-US" spc="-50" dirty="0">
                <a:latin typeface="SimSun"/>
                <a:cs typeface="SimSun"/>
              </a:rPr>
              <a:t>務 </a:t>
            </a:r>
            <a:r>
              <a:rPr lang="en-US" altLang="zh-TW" spc="-50" dirty="0">
                <a:latin typeface="SimSun"/>
                <a:cs typeface="SimSun"/>
              </a:rPr>
              <a:t>2</a:t>
            </a:r>
            <a:endParaRPr lang="zh-TW" altLang="en-US" dirty="0">
              <a:latin typeface="SimSun"/>
              <a:cs typeface="SimSun"/>
            </a:endParaRP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spc="-110" dirty="0">
                <a:latin typeface="SimSun"/>
                <a:cs typeface="SimSun"/>
              </a:rPr>
              <a:t>個案</a:t>
            </a:r>
            <a:r>
              <a:rPr lang="en-US" altLang="zh-TW" spc="-110" dirty="0">
                <a:latin typeface="SimSun"/>
                <a:cs typeface="SimSun"/>
              </a:rPr>
              <a:t> </a:t>
            </a:r>
            <a:r>
              <a:rPr lang="zh-TW" altLang="en-US" spc="-114" dirty="0">
                <a:latin typeface="SimSun"/>
                <a:cs typeface="SimSun"/>
              </a:rPr>
              <a:t>督導 </a:t>
            </a:r>
            <a:r>
              <a:rPr lang="en-US" altLang="zh-TW" spc="-50" dirty="0">
                <a:latin typeface="SimSun"/>
                <a:cs typeface="SimSun"/>
              </a:rPr>
              <a:t>2</a:t>
            </a:r>
            <a:endParaRPr lang="zh-TW" altLang="en-US" dirty="0">
              <a:latin typeface="SimSun"/>
              <a:cs typeface="SimSun"/>
            </a:endParaRP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dirty="0">
                <a:latin typeface="SimSun"/>
                <a:cs typeface="SimSun"/>
              </a:rPr>
              <a:t>會談技巧 </a:t>
            </a:r>
            <a:r>
              <a:rPr lang="en-US" altLang="zh-TW" dirty="0">
                <a:latin typeface="SimSun"/>
                <a:cs typeface="SimSun"/>
              </a:rPr>
              <a:t>2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dirty="0">
                <a:latin typeface="SimSun"/>
                <a:cs typeface="SimSun"/>
              </a:rPr>
              <a:t>當代社會工作理論 </a:t>
            </a:r>
            <a:r>
              <a:rPr lang="en-US" altLang="zh-TW" dirty="0">
                <a:latin typeface="SimSun"/>
                <a:cs typeface="SimSun"/>
              </a:rPr>
              <a:t>2 </a:t>
            </a:r>
          </a:p>
          <a:p>
            <a:pPr marL="12700">
              <a:lnSpc>
                <a:spcPts val="2400"/>
              </a:lnSpc>
              <a:spcBef>
                <a:spcPts val="95"/>
              </a:spcBef>
            </a:pPr>
            <a:r>
              <a:rPr lang="zh-TW" altLang="en-US" dirty="0">
                <a:latin typeface="SimSun"/>
                <a:cs typeface="SimSun"/>
              </a:rPr>
              <a:t>社會工作專業文獻探討 </a:t>
            </a:r>
            <a:r>
              <a:rPr lang="en-US" altLang="zh-TW" dirty="0">
                <a:latin typeface="SimSun"/>
                <a:cs typeface="SimSun"/>
              </a:rPr>
              <a:t>2</a:t>
            </a:r>
            <a:endParaRPr lang="zh-TW" altLang="en-US" dirty="0">
              <a:latin typeface="SimSun"/>
              <a:cs typeface="SimSu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378708" y="3092195"/>
            <a:ext cx="2545080" cy="7550144"/>
          </a:xfrm>
          <a:prstGeom prst="rect">
            <a:avLst/>
          </a:prstGeom>
          <a:solidFill>
            <a:srgbClr val="C5D9F0"/>
          </a:solidFill>
        </p:spPr>
        <p:txBody>
          <a:bodyPr vert="horz" wrap="square" lIns="0" tIns="806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635"/>
              </a:spcBef>
            </a:pPr>
            <a:r>
              <a:rPr lang="zh-TW" altLang="en-US" sz="1800" dirty="0">
                <a:latin typeface="SimSun"/>
                <a:cs typeface="SimSun"/>
              </a:rPr>
              <a:t>社會學 </a:t>
            </a:r>
            <a:r>
              <a:rPr lang="en-US" altLang="zh-TW" sz="1800" dirty="0">
                <a:latin typeface="SimSun"/>
                <a:cs typeface="SimSun"/>
              </a:rPr>
              <a:t>3</a:t>
            </a:r>
          </a:p>
          <a:p>
            <a:pPr>
              <a:lnSpc>
                <a:spcPct val="100000"/>
              </a:lnSpc>
              <a:spcBef>
                <a:spcPts val="635"/>
              </a:spcBef>
            </a:pPr>
            <a:r>
              <a:rPr lang="zh-TW" altLang="en-US" dirty="0">
                <a:latin typeface="SimSun"/>
                <a:cs typeface="SimSun"/>
              </a:rPr>
              <a:t>社會工作概論 </a:t>
            </a:r>
            <a:r>
              <a:rPr lang="en-US" altLang="zh-TW" dirty="0">
                <a:latin typeface="SimSun"/>
                <a:cs typeface="SimSun"/>
              </a:rPr>
              <a:t>3</a:t>
            </a:r>
          </a:p>
          <a:p>
            <a:pPr>
              <a:spcBef>
                <a:spcPts val="635"/>
              </a:spcBef>
            </a:pPr>
            <a:r>
              <a:rPr lang="zh-TW" altLang="en-US" sz="1800" dirty="0">
                <a:latin typeface="SimSun"/>
                <a:cs typeface="SimSun"/>
              </a:rPr>
              <a:t>社會個案工作 </a:t>
            </a:r>
            <a:r>
              <a:rPr lang="en-US" altLang="zh-TW" sz="1800" spc="-50" dirty="0">
                <a:latin typeface="SimSun"/>
                <a:cs typeface="SimSun"/>
              </a:rPr>
              <a:t>3</a:t>
            </a:r>
          </a:p>
          <a:p>
            <a:pPr>
              <a:spcBef>
                <a:spcPts val="635"/>
              </a:spcBef>
            </a:pPr>
            <a:r>
              <a:rPr lang="zh-TW" altLang="en-US" sz="1800" spc="-10" dirty="0">
                <a:latin typeface="SimSun"/>
                <a:cs typeface="SimSun"/>
              </a:rPr>
              <a:t>心理學 </a:t>
            </a:r>
            <a:r>
              <a:rPr lang="en-US" altLang="zh-TW" sz="1800" spc="-50" dirty="0">
                <a:latin typeface="SimSun"/>
                <a:cs typeface="SimSun"/>
              </a:rPr>
              <a:t>3</a:t>
            </a:r>
            <a:endParaRPr lang="en-US" altLang="zh-TW"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dirty="0" err="1">
                <a:latin typeface="SimSun"/>
                <a:cs typeface="SimSun"/>
              </a:rPr>
              <a:t>人類行為與社會環境</a:t>
            </a:r>
            <a:r>
              <a:rPr sz="180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dirty="0" err="1">
                <a:latin typeface="SimSun"/>
                <a:cs typeface="SimSun"/>
              </a:rPr>
              <a:t>社會團體工作</a:t>
            </a:r>
            <a:r>
              <a:rPr sz="180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lang="en-US" sz="1800" spc="-50" dirty="0">
              <a:latin typeface="SimSun"/>
              <a:cs typeface="SimSun"/>
            </a:endParaRPr>
          </a:p>
          <a:p>
            <a:pPr>
              <a:spcBef>
                <a:spcPts val="1080"/>
              </a:spcBef>
            </a:pPr>
            <a:r>
              <a:rPr lang="zh-TW" altLang="en-US" sz="1800" dirty="0">
                <a:latin typeface="SimSun"/>
                <a:cs typeface="SimSun"/>
              </a:rPr>
              <a:t>社會工作研究法 </a:t>
            </a:r>
            <a:r>
              <a:rPr lang="en-US" altLang="zh-TW" sz="1800" spc="-50" dirty="0">
                <a:latin typeface="SimSun"/>
                <a:cs typeface="SimSun"/>
              </a:rPr>
              <a:t>3</a:t>
            </a:r>
          </a:p>
          <a:p>
            <a:pPr>
              <a:spcBef>
                <a:spcPts val="1080"/>
              </a:spcBef>
            </a:pPr>
            <a:r>
              <a:rPr lang="zh-TW" altLang="en-US" sz="1800" dirty="0">
                <a:latin typeface="SimSun"/>
                <a:cs typeface="SimSun"/>
              </a:rPr>
              <a:t>方案設計與評估 </a:t>
            </a:r>
            <a:r>
              <a:rPr lang="en-US" altLang="zh-TW" sz="1800" spc="-50" dirty="0">
                <a:latin typeface="SimSun"/>
                <a:cs typeface="SimSun"/>
              </a:rPr>
              <a:t>3</a:t>
            </a:r>
            <a:endParaRPr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dirty="0" err="1">
                <a:latin typeface="SimSun"/>
                <a:cs typeface="SimSun"/>
              </a:rPr>
              <a:t>社會統計</a:t>
            </a:r>
            <a:r>
              <a:rPr sz="180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lang="en-US" sz="1800" spc="-50" dirty="0">
              <a:latin typeface="SimSun"/>
              <a:cs typeface="SimSun"/>
            </a:endParaRPr>
          </a:p>
          <a:p>
            <a:pPr>
              <a:spcBef>
                <a:spcPts val="1080"/>
              </a:spcBef>
            </a:pPr>
            <a:r>
              <a:rPr lang="zh-TW" altLang="en-US" sz="1800" dirty="0">
                <a:latin typeface="SimSun"/>
                <a:cs typeface="SimSun"/>
              </a:rPr>
              <a:t>社會政策與社會立法 </a:t>
            </a:r>
            <a:r>
              <a:rPr lang="en-US" altLang="zh-TW" sz="1800" spc="-50" dirty="0">
                <a:latin typeface="SimSun"/>
                <a:cs typeface="SimSun"/>
              </a:rPr>
              <a:t>3</a:t>
            </a:r>
            <a:endParaRPr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dirty="0" err="1">
                <a:latin typeface="SimSun"/>
                <a:cs typeface="SimSun"/>
              </a:rPr>
              <a:t>社會心理學</a:t>
            </a:r>
            <a:r>
              <a:rPr sz="180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spc="-10" dirty="0" err="1">
                <a:latin typeface="SimSun"/>
                <a:cs typeface="SimSun"/>
              </a:rPr>
              <a:t>社區工作</a:t>
            </a:r>
            <a:r>
              <a:rPr sz="1800" spc="-1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lang="en-US" sz="1800" spc="-5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lang="zh-TW" altLang="en-US" sz="1800" dirty="0">
                <a:latin typeface="SimSun"/>
                <a:cs typeface="SimSun"/>
              </a:rPr>
              <a:t>社會工作實習</a:t>
            </a:r>
            <a:r>
              <a:rPr lang="en-US" altLang="zh-TW" sz="1800" dirty="0">
                <a:latin typeface="SimSun"/>
                <a:cs typeface="SimSun"/>
              </a:rPr>
              <a:t>(</a:t>
            </a:r>
            <a:r>
              <a:rPr lang="zh-TW" altLang="en-US" sz="1800" dirty="0">
                <a:latin typeface="SimSun"/>
                <a:cs typeface="SimSun"/>
              </a:rPr>
              <a:t>二</a:t>
            </a:r>
            <a:r>
              <a:rPr lang="en-US" altLang="zh-TW" sz="1800" dirty="0">
                <a:latin typeface="SimSun"/>
                <a:cs typeface="SimSun"/>
              </a:rPr>
              <a:t>) 0</a:t>
            </a:r>
            <a:endParaRPr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dirty="0" err="1">
                <a:latin typeface="SimSun"/>
                <a:cs typeface="SimSun"/>
              </a:rPr>
              <a:t>社會福利行政</a:t>
            </a:r>
            <a:r>
              <a:rPr sz="180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lang="en-US" sz="1800" spc="-50" dirty="0">
              <a:latin typeface="SimSun"/>
              <a:cs typeface="SimSun"/>
            </a:endParaRPr>
          </a:p>
          <a:p>
            <a:pPr>
              <a:spcBef>
                <a:spcPts val="1080"/>
              </a:spcBef>
            </a:pPr>
            <a:r>
              <a:rPr lang="zh-TW" altLang="en-US" sz="1800" dirty="0">
                <a:latin typeface="SimSun"/>
                <a:cs typeface="SimSun"/>
              </a:rPr>
              <a:t>社會工作倫理 </a:t>
            </a:r>
            <a:r>
              <a:rPr lang="en-US" altLang="zh-TW" sz="1800" spc="-50" dirty="0">
                <a:latin typeface="SimSun"/>
                <a:cs typeface="SimSun"/>
              </a:rPr>
              <a:t>3</a:t>
            </a:r>
            <a:endParaRPr sz="18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sz="1800" dirty="0" err="1">
                <a:latin typeface="SimSun"/>
                <a:cs typeface="SimSun"/>
              </a:rPr>
              <a:t>社會工作管理</a:t>
            </a:r>
            <a:r>
              <a:rPr sz="1800" dirty="0">
                <a:latin typeface="SimSun"/>
                <a:cs typeface="SimSun"/>
              </a:rPr>
              <a:t> </a:t>
            </a:r>
            <a:r>
              <a:rPr sz="1800" spc="-50" dirty="0">
                <a:latin typeface="SimSun"/>
                <a:cs typeface="SimSun"/>
              </a:rPr>
              <a:t>3</a:t>
            </a:r>
            <a:endParaRPr lang="en-US" sz="1800" spc="-5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r>
              <a:rPr lang="zh-TW" altLang="en-US" spc="-50" dirty="0">
                <a:latin typeface="SimSun"/>
                <a:cs typeface="SimSun"/>
              </a:rPr>
              <a:t>社會工作方案實作 </a:t>
            </a:r>
            <a:r>
              <a:rPr lang="en-US" altLang="zh-TW" spc="-50" dirty="0">
                <a:latin typeface="SimSun"/>
                <a:cs typeface="SimSun"/>
              </a:rPr>
              <a:t>2</a:t>
            </a:r>
            <a:endParaRPr sz="1800" dirty="0">
              <a:latin typeface="SimSun"/>
              <a:cs typeface="SimSun"/>
            </a:endParaRPr>
          </a:p>
          <a:p>
            <a:pPr>
              <a:spcBef>
                <a:spcPts val="1080"/>
              </a:spcBef>
            </a:pPr>
            <a:r>
              <a:rPr lang="zh-TW" altLang="en-US" sz="1800" dirty="0">
                <a:latin typeface="SimSun"/>
                <a:cs typeface="SimSun"/>
              </a:rPr>
              <a:t>社會工作實習</a:t>
            </a:r>
            <a:r>
              <a:rPr lang="en-US" altLang="zh-TW" sz="1800" dirty="0">
                <a:latin typeface="SimSun"/>
                <a:cs typeface="SimSun"/>
              </a:rPr>
              <a:t>(</a:t>
            </a:r>
            <a:r>
              <a:rPr lang="zh-TW" altLang="en-US" sz="1800" dirty="0">
                <a:latin typeface="SimSun"/>
                <a:cs typeface="SimSun"/>
              </a:rPr>
              <a:t>一</a:t>
            </a:r>
            <a:r>
              <a:rPr lang="en-US" altLang="zh-TW" sz="1800" dirty="0">
                <a:latin typeface="SimSun"/>
                <a:cs typeface="SimSun"/>
              </a:rPr>
              <a:t>) </a:t>
            </a:r>
            <a:r>
              <a:rPr lang="en-US" altLang="zh-TW" spc="-50" dirty="0">
                <a:latin typeface="SimSun"/>
                <a:cs typeface="SimSun"/>
              </a:rPr>
              <a:t>0</a:t>
            </a:r>
            <a:endParaRPr lang="zh-TW" altLang="en-US" sz="1800" dirty="0">
              <a:latin typeface="SimSun"/>
              <a:cs typeface="SimSu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03960" y="3896867"/>
            <a:ext cx="1275715" cy="5794375"/>
          </a:xfrm>
          <a:prstGeom prst="rect">
            <a:avLst/>
          </a:prstGeom>
          <a:solidFill>
            <a:srgbClr val="C5D9F0"/>
          </a:solidFill>
        </p:spPr>
        <p:txBody>
          <a:bodyPr vert="horz" wrap="square" lIns="0" tIns="16510" rIns="0" bIns="0" rtlCol="0">
            <a:spAutoFit/>
          </a:bodyPr>
          <a:lstStyle/>
          <a:p>
            <a:pPr marL="205104" marR="349250">
              <a:lnSpc>
                <a:spcPts val="3860"/>
              </a:lnSpc>
              <a:spcBef>
                <a:spcPts val="130"/>
              </a:spcBef>
            </a:pPr>
            <a:r>
              <a:rPr sz="2800" spc="-40" dirty="0">
                <a:latin typeface="SimSun"/>
                <a:cs typeface="SimSun"/>
              </a:rPr>
              <a:t>共同課程</a:t>
            </a:r>
            <a:endParaRPr sz="2800" dirty="0">
              <a:latin typeface="SimSun"/>
              <a:cs typeface="SimSun"/>
            </a:endParaRPr>
          </a:p>
          <a:p>
            <a:pPr marL="433070" marR="478790" algn="just">
              <a:lnSpc>
                <a:spcPct val="125000"/>
              </a:lnSpc>
              <a:spcBef>
                <a:spcPts val="3245"/>
              </a:spcBef>
            </a:pPr>
            <a:r>
              <a:rPr sz="2800" spc="-50" dirty="0">
                <a:latin typeface="SimSun"/>
                <a:cs typeface="SimSun"/>
              </a:rPr>
              <a:t>學生職能態度養成</a:t>
            </a:r>
            <a:endParaRPr sz="2800" dirty="0">
              <a:latin typeface="SimSun"/>
              <a:cs typeface="SimSun"/>
            </a:endParaRPr>
          </a:p>
        </p:txBody>
      </p:sp>
      <p:pic>
        <p:nvPicPr>
          <p:cNvPr id="19" name="object 1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31704" y="360052"/>
            <a:ext cx="2343912" cy="1204469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353369" y="537655"/>
            <a:ext cx="2313305" cy="9417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latin typeface="SimSun"/>
                <a:cs typeface="SimSun"/>
              </a:rPr>
              <a:t>11</a:t>
            </a:r>
            <a:r>
              <a:rPr lang="en-US" sz="2000" spc="-10" dirty="0">
                <a:latin typeface="SimSun"/>
                <a:cs typeface="SimSun"/>
              </a:rPr>
              <a:t>3</a:t>
            </a:r>
            <a:r>
              <a:rPr sz="2000" spc="-30" dirty="0">
                <a:latin typeface="SimSun"/>
                <a:cs typeface="SimSun"/>
              </a:rPr>
              <a:t>學年</a:t>
            </a:r>
            <a:endParaRPr sz="2000" dirty="0">
              <a:latin typeface="SimSun"/>
              <a:cs typeface="SimSun"/>
            </a:endParaRPr>
          </a:p>
          <a:p>
            <a:pPr marL="12065" marR="5080" algn="ctr">
              <a:lnSpc>
                <a:spcPct val="100000"/>
              </a:lnSpc>
              <a:spcBef>
                <a:spcPts val="5"/>
              </a:spcBef>
            </a:pPr>
            <a:r>
              <a:rPr sz="2000" spc="-15" dirty="0" err="1">
                <a:latin typeface="SimSun"/>
                <a:cs typeface="SimSun"/>
              </a:rPr>
              <a:t>社會工作系</a:t>
            </a:r>
            <a:r>
              <a:rPr sz="2000" spc="-20" dirty="0" err="1">
                <a:latin typeface="SimSun"/>
                <a:cs typeface="SimSun"/>
              </a:rPr>
              <a:t>進二技課程地圖</a:t>
            </a:r>
            <a:endParaRPr sz="2000" dirty="0">
              <a:latin typeface="SimSun"/>
              <a:cs typeface="SimSun"/>
            </a:endParaRPr>
          </a:p>
        </p:txBody>
      </p:sp>
      <p:graphicFrame>
        <p:nvGraphicFramePr>
          <p:cNvPr id="21" name="object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3163004"/>
              </p:ext>
            </p:extLst>
          </p:nvPr>
        </p:nvGraphicFramePr>
        <p:xfrm>
          <a:off x="2755392" y="360052"/>
          <a:ext cx="15983585" cy="1632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280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55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0940">
                <a:tc>
                  <a:txBody>
                    <a:bodyPr/>
                    <a:lstStyle/>
                    <a:p>
                      <a:pPr marL="74295">
                        <a:lnSpc>
                          <a:spcPts val="2875"/>
                        </a:lnSpc>
                        <a:spcBef>
                          <a:spcPts val="655"/>
                        </a:spcBef>
                      </a:pPr>
                      <a:r>
                        <a:rPr sz="2400" spc="-15" dirty="0">
                          <a:solidFill>
                            <a:srgbClr val="FFFFFF"/>
                          </a:solidFill>
                          <a:latin typeface="SimSun"/>
                          <a:cs typeface="SimSun"/>
                        </a:rPr>
                        <a:t>教育目標</a:t>
                      </a:r>
                      <a:endParaRPr sz="2400" dirty="0">
                        <a:latin typeface="SimSun"/>
                        <a:cs typeface="SimSun"/>
                      </a:endParaRPr>
                    </a:p>
                  </a:txBody>
                  <a:tcPr marL="0" marR="0" marT="83185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73660">
                        <a:lnSpc>
                          <a:spcPts val="2875"/>
                        </a:lnSpc>
                        <a:spcBef>
                          <a:spcPts val="655"/>
                        </a:spcBef>
                      </a:pPr>
                      <a:r>
                        <a:rPr sz="2400" spc="-15" dirty="0">
                          <a:solidFill>
                            <a:srgbClr val="FFFFFF"/>
                          </a:solidFill>
                          <a:latin typeface="SimSun"/>
                          <a:cs typeface="SimSun"/>
                        </a:rPr>
                        <a:t>核心能力</a:t>
                      </a:r>
                      <a:endParaRPr sz="2400">
                        <a:latin typeface="SimSun"/>
                        <a:cs typeface="SimSun"/>
                      </a:endParaRPr>
                    </a:p>
                  </a:txBody>
                  <a:tcPr marL="0" marR="0" marT="83185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C050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1635">
                <a:tc>
                  <a:txBody>
                    <a:bodyPr/>
                    <a:lstStyle/>
                    <a:p>
                      <a:pPr marL="182880" marR="14922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2400" spc="-5" dirty="0" err="1">
                          <a:latin typeface="SimSun"/>
                          <a:cs typeface="SimSun"/>
                        </a:rPr>
                        <a:t>培養具備社工專業素養</a:t>
                      </a:r>
                      <a:endParaRPr lang="en-US" sz="2400" spc="-5" dirty="0">
                        <a:latin typeface="SimSun"/>
                        <a:cs typeface="SimSun"/>
                      </a:endParaRPr>
                    </a:p>
                    <a:p>
                      <a:pPr marL="182880" marR="14922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2400" spc="-5" dirty="0" err="1">
                          <a:latin typeface="SimSun"/>
                          <a:cs typeface="SimSun"/>
                        </a:rPr>
                        <a:t>福利產業發展知能之優質社會工</a:t>
                      </a:r>
                      <a:r>
                        <a:rPr sz="2400" spc="-15" dirty="0" err="1">
                          <a:latin typeface="SimSun"/>
                          <a:cs typeface="SimSun"/>
                        </a:rPr>
                        <a:t>作人才</a:t>
                      </a:r>
                      <a:r>
                        <a:rPr sz="2400" spc="-15" dirty="0">
                          <a:latin typeface="SimSun"/>
                          <a:cs typeface="SimSun"/>
                        </a:rPr>
                        <a:t>。</a:t>
                      </a:r>
                      <a:endParaRPr sz="2400" dirty="0">
                        <a:latin typeface="SimSun"/>
                        <a:cs typeface="SimSun"/>
                      </a:endParaRPr>
                    </a:p>
                  </a:txBody>
                  <a:tcPr marL="0" marR="0" marT="1270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635" marR="90805" indent="280035" algn="l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400" dirty="0">
                          <a:latin typeface="SimSun"/>
                          <a:cs typeface="SimSun"/>
                        </a:rPr>
                        <a:t>1.</a:t>
                      </a:r>
                      <a:r>
                        <a:rPr sz="2400" spc="-5" dirty="0">
                          <a:latin typeface="SimSun"/>
                          <a:cs typeface="SimSun"/>
                        </a:rPr>
                        <a:t>社會照顧與社工專業之能力</a:t>
                      </a:r>
                      <a:r>
                        <a:rPr lang="zh-TW" altLang="en-US" sz="2400" spc="-5">
                          <a:latin typeface="SimSun"/>
                          <a:cs typeface="SimSun"/>
                        </a:rPr>
                        <a:t>　</a:t>
                      </a:r>
                      <a:r>
                        <a:rPr sz="2400">
                          <a:latin typeface="SimSun"/>
                          <a:cs typeface="SimSun"/>
                        </a:rPr>
                        <a:t>2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.</a:t>
                      </a:r>
                      <a:r>
                        <a:rPr sz="2400" spc="-5" dirty="0">
                          <a:latin typeface="SimSun"/>
                          <a:cs typeface="SimSun"/>
                        </a:rPr>
                        <a:t>社福方案及評估管理之能</a:t>
                      </a:r>
                      <a:r>
                        <a:rPr sz="2400" dirty="0">
                          <a:latin typeface="SimSun"/>
                          <a:cs typeface="SimSun"/>
                        </a:rPr>
                        <a:t>力</a:t>
                      </a:r>
                      <a:endParaRPr lang="en-US" sz="2400" dirty="0">
                        <a:latin typeface="SimSun"/>
                        <a:cs typeface="SimSun"/>
                      </a:endParaRPr>
                    </a:p>
                    <a:p>
                      <a:pPr marL="635" marR="90805" indent="280035" algn="l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400" dirty="0">
                          <a:latin typeface="SimSun"/>
                          <a:cs typeface="SimSun"/>
                        </a:rPr>
                        <a:t>3.社會問題分析與解決之能力</a:t>
                      </a:r>
                      <a:r>
                        <a:rPr lang="zh-TW" altLang="en-US" sz="2400" dirty="0">
                          <a:latin typeface="SimSun"/>
                          <a:cs typeface="SimSun"/>
                        </a:rPr>
                        <a:t>　</a:t>
                      </a:r>
                      <a:r>
                        <a:rPr lang="en-US" altLang="zh-TW" sz="2400" dirty="0">
                          <a:latin typeface="SimSun"/>
                          <a:cs typeface="SimSun"/>
                        </a:rPr>
                        <a:t>4.</a:t>
                      </a:r>
                      <a:r>
                        <a:rPr lang="zh-TW" altLang="en-US" sz="2400" spc="-5" dirty="0">
                          <a:latin typeface="SimSun"/>
                          <a:cs typeface="SimSun"/>
                        </a:rPr>
                        <a:t>社會資源開發與運用之能</a:t>
                      </a:r>
                      <a:r>
                        <a:rPr lang="zh-TW" altLang="en-US" sz="2400" spc="-10" dirty="0">
                          <a:latin typeface="SimSun"/>
                          <a:cs typeface="SimSun"/>
                        </a:rPr>
                        <a:t>力</a:t>
                      </a:r>
                      <a:endParaRPr lang="en-US" altLang="zh-TW" sz="2400" spc="-10" dirty="0">
                        <a:latin typeface="SimSun"/>
                        <a:cs typeface="SimSun"/>
                      </a:endParaRPr>
                    </a:p>
                    <a:p>
                      <a:pPr marL="0" marR="90805" indent="279400" algn="l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400" spc="-10" dirty="0">
                          <a:latin typeface="SimSun"/>
                          <a:cs typeface="SimSun"/>
                        </a:rPr>
                        <a:t>5.團隊合作與溝通協商之能力</a:t>
                      </a:r>
                      <a:r>
                        <a:rPr lang="zh-TW" altLang="en-US" sz="2400" spc="-10" dirty="0">
                          <a:latin typeface="SimSun"/>
                          <a:cs typeface="SimSun"/>
                        </a:rPr>
                        <a:t>　</a:t>
                      </a:r>
                      <a:r>
                        <a:rPr sz="2400" spc="-10" dirty="0">
                          <a:latin typeface="SimSun"/>
                          <a:cs typeface="SimSun"/>
                        </a:rPr>
                        <a:t>6.</a:t>
                      </a:r>
                      <a:r>
                        <a:rPr sz="2400" spc="-15" dirty="0">
                          <a:latin typeface="SimSun"/>
                          <a:cs typeface="SimSun"/>
                        </a:rPr>
                        <a:t>社工倫理與價值實踐之能</a:t>
                      </a:r>
                      <a:r>
                        <a:rPr sz="2400" spc="-50" dirty="0">
                          <a:latin typeface="SimSun"/>
                          <a:cs typeface="SimSun"/>
                        </a:rPr>
                        <a:t>力</a:t>
                      </a:r>
                      <a:endParaRPr sz="2400" dirty="0">
                        <a:latin typeface="SimSun"/>
                        <a:cs typeface="SimSun"/>
                      </a:endParaRPr>
                    </a:p>
                  </a:txBody>
                  <a:tcPr marL="0" marR="0" marT="635" marB="0">
                    <a:lnL w="12700">
                      <a:solidFill>
                        <a:srgbClr val="CF7A79"/>
                      </a:solidFill>
                      <a:prstDash val="solid"/>
                    </a:lnL>
                    <a:lnR w="12700">
                      <a:solidFill>
                        <a:srgbClr val="CF7A79"/>
                      </a:solidFill>
                      <a:prstDash val="solid"/>
                    </a:lnR>
                    <a:lnT w="12700">
                      <a:solidFill>
                        <a:srgbClr val="CF7A79"/>
                      </a:solidFill>
                      <a:prstDash val="solid"/>
                    </a:lnT>
                    <a:lnB w="12700">
                      <a:solidFill>
                        <a:srgbClr val="CF7A79"/>
                      </a:solidFill>
                      <a:prstDash val="solid"/>
                    </a:lnB>
                    <a:solidFill>
                      <a:srgbClr val="EED2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2" name="object 22"/>
          <p:cNvGrpSpPr/>
          <p:nvPr/>
        </p:nvGrpSpPr>
        <p:grpSpPr>
          <a:xfrm>
            <a:off x="5996433" y="6164324"/>
            <a:ext cx="4165600" cy="684530"/>
            <a:chOff x="5955791" y="6164579"/>
            <a:chExt cx="4165600" cy="684530"/>
          </a:xfrm>
        </p:grpSpPr>
        <p:pic>
          <p:nvPicPr>
            <p:cNvPr id="23" name="object 2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360407" y="6195059"/>
              <a:ext cx="760476" cy="653796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955791" y="6164579"/>
              <a:ext cx="708660" cy="609600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16216311" y="4259067"/>
            <a:ext cx="2292350" cy="4862870"/>
          </a:xfrm>
          <a:prstGeom prst="rect">
            <a:avLst/>
          </a:prstGeom>
          <a:solidFill>
            <a:srgbClr val="D6E3BC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499"/>
              </a:lnSpc>
            </a:pPr>
            <a:r>
              <a:rPr sz="2400" dirty="0">
                <a:latin typeface="SimSun"/>
                <a:cs typeface="SimSun"/>
              </a:rPr>
              <a:t>1.</a:t>
            </a:r>
            <a:r>
              <a:rPr sz="2800" spc="-40" dirty="0">
                <a:latin typeface="SimSun"/>
                <a:cs typeface="SimSun"/>
              </a:rPr>
              <a:t>社會工作者</a:t>
            </a:r>
            <a:r>
              <a:rPr sz="2800" spc="-50" dirty="0">
                <a:latin typeface="SimSun"/>
                <a:cs typeface="SimSun"/>
              </a:rPr>
              <a:t> </a:t>
            </a:r>
            <a:r>
              <a:rPr sz="2400" dirty="0">
                <a:latin typeface="SimSun"/>
                <a:cs typeface="SimSun"/>
              </a:rPr>
              <a:t>(1)</a:t>
            </a:r>
            <a:r>
              <a:rPr sz="2400" spc="-10" dirty="0">
                <a:latin typeface="SimSun"/>
                <a:cs typeface="SimSun"/>
              </a:rPr>
              <a:t>各層級政府社</a:t>
            </a:r>
            <a:endParaRPr sz="2400" dirty="0">
              <a:latin typeface="SimSun"/>
              <a:cs typeface="SimSun"/>
            </a:endParaRPr>
          </a:p>
          <a:p>
            <a:pPr marL="358775" marR="96520">
              <a:lnSpc>
                <a:spcPct val="100000"/>
              </a:lnSpc>
            </a:pPr>
            <a:r>
              <a:rPr sz="2400" spc="-10" dirty="0">
                <a:latin typeface="SimSun"/>
                <a:cs typeface="SimSun"/>
              </a:rPr>
              <a:t>政單位之社工</a:t>
            </a:r>
            <a:r>
              <a:rPr sz="2400" spc="-25" dirty="0">
                <a:latin typeface="SimSun"/>
                <a:cs typeface="SimSun"/>
              </a:rPr>
              <a:t>人員</a:t>
            </a:r>
            <a:endParaRPr sz="24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</a:pPr>
            <a:r>
              <a:rPr sz="2400" dirty="0">
                <a:latin typeface="SimSun"/>
                <a:cs typeface="SimSun"/>
              </a:rPr>
              <a:t>(2)</a:t>
            </a:r>
            <a:r>
              <a:rPr sz="2400" spc="-15" dirty="0">
                <a:latin typeface="SimSun"/>
                <a:cs typeface="SimSun"/>
              </a:rPr>
              <a:t>學校社工</a:t>
            </a:r>
            <a:endParaRPr sz="2400" dirty="0">
              <a:latin typeface="SimSun"/>
              <a:cs typeface="SimSun"/>
            </a:endParaRPr>
          </a:p>
          <a:p>
            <a:pPr algn="ctr">
              <a:lnSpc>
                <a:spcPct val="100000"/>
              </a:lnSpc>
            </a:pPr>
            <a:r>
              <a:rPr sz="2400" dirty="0">
                <a:latin typeface="SimSun"/>
                <a:cs typeface="SimSun"/>
              </a:rPr>
              <a:t>(3)</a:t>
            </a:r>
            <a:r>
              <a:rPr sz="2400" spc="-10" dirty="0">
                <a:latin typeface="SimSun"/>
                <a:cs typeface="SimSun"/>
              </a:rPr>
              <a:t>社工師事務所</a:t>
            </a:r>
            <a:r>
              <a:rPr sz="2400" spc="-50" dirty="0">
                <a:latin typeface="SimSun"/>
                <a:cs typeface="SimSun"/>
              </a:rPr>
              <a:t> </a:t>
            </a:r>
            <a:r>
              <a:rPr sz="2400" dirty="0">
                <a:latin typeface="SimSun"/>
                <a:cs typeface="SimSun"/>
              </a:rPr>
              <a:t>(4)</a:t>
            </a:r>
            <a:r>
              <a:rPr sz="2400" spc="-10" dirty="0">
                <a:latin typeface="SimSun"/>
                <a:cs typeface="SimSun"/>
              </a:rPr>
              <a:t>社會福利機構之社工人員</a:t>
            </a:r>
            <a:endParaRPr sz="2400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r>
              <a:rPr sz="2400" dirty="0">
                <a:latin typeface="SimSun"/>
                <a:cs typeface="SimSun"/>
              </a:rPr>
              <a:t>(5)</a:t>
            </a:r>
            <a:r>
              <a:rPr sz="2400" spc="-15" dirty="0" err="1">
                <a:latin typeface="SimSun"/>
                <a:cs typeface="SimSun"/>
              </a:rPr>
              <a:t>醫護社工</a:t>
            </a:r>
            <a:endParaRPr lang="en-US" sz="2400" spc="-15" dirty="0">
              <a:latin typeface="SimSun"/>
              <a:cs typeface="SimSu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400" dirty="0">
              <a:latin typeface="SimSun"/>
              <a:cs typeface="SimSun"/>
            </a:endParaRPr>
          </a:p>
          <a:p>
            <a:pPr marL="304800" indent="-304800">
              <a:lnSpc>
                <a:spcPct val="100000"/>
              </a:lnSpc>
              <a:buSzPct val="95833"/>
              <a:buAutoNum type="arabicPeriod" startAt="2"/>
              <a:tabLst>
                <a:tab pos="304800" algn="l"/>
              </a:tabLst>
            </a:pPr>
            <a:r>
              <a:rPr sz="2400" spc="-15" dirty="0" err="1">
                <a:latin typeface="SimSun"/>
                <a:cs typeface="SimSun"/>
              </a:rPr>
              <a:t>居服督導</a:t>
            </a:r>
            <a:endParaRPr lang="en-US" sz="2400" spc="-15" dirty="0">
              <a:latin typeface="SimSun"/>
              <a:cs typeface="SimSun"/>
            </a:endParaRPr>
          </a:p>
          <a:p>
            <a:pPr marL="304800" indent="-304800">
              <a:lnSpc>
                <a:spcPct val="100000"/>
              </a:lnSpc>
              <a:buSzPct val="95833"/>
              <a:buAutoNum type="arabicPeriod" startAt="2"/>
              <a:tabLst>
                <a:tab pos="304800" algn="l"/>
              </a:tabLst>
            </a:pPr>
            <a:endParaRPr sz="2400" dirty="0">
              <a:latin typeface="SimSun"/>
              <a:cs typeface="SimSun"/>
            </a:endParaRPr>
          </a:p>
          <a:p>
            <a:pPr marL="304800" indent="-304800">
              <a:lnSpc>
                <a:spcPct val="100000"/>
              </a:lnSpc>
              <a:buSzPct val="95833"/>
              <a:buAutoNum type="arabicPeriod" startAt="2"/>
              <a:tabLst>
                <a:tab pos="304800" algn="l"/>
              </a:tabLst>
            </a:pPr>
            <a:r>
              <a:rPr sz="2400" spc="-15" dirty="0">
                <a:latin typeface="SimSun"/>
                <a:cs typeface="SimSun"/>
              </a:rPr>
              <a:t>照管專員</a:t>
            </a:r>
            <a:endParaRPr sz="2400" dirty="0">
              <a:latin typeface="SimSun"/>
              <a:cs typeface="SimSun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5546323" y="6352031"/>
            <a:ext cx="887094" cy="441959"/>
          </a:xfrm>
          <a:custGeom>
            <a:avLst/>
            <a:gdLst/>
            <a:ahLst/>
            <a:cxnLst/>
            <a:rect l="l" t="t" r="r" b="b"/>
            <a:pathLst>
              <a:path w="887094" h="441959">
                <a:moveTo>
                  <a:pt x="625602" y="0"/>
                </a:moveTo>
                <a:lnTo>
                  <a:pt x="625602" y="110489"/>
                </a:lnTo>
                <a:lnTo>
                  <a:pt x="0" y="110489"/>
                </a:lnTo>
                <a:lnTo>
                  <a:pt x="0" y="331470"/>
                </a:lnTo>
                <a:lnTo>
                  <a:pt x="625602" y="331470"/>
                </a:lnTo>
                <a:lnTo>
                  <a:pt x="625602" y="441960"/>
                </a:lnTo>
                <a:lnTo>
                  <a:pt x="886968" y="220979"/>
                </a:lnTo>
                <a:lnTo>
                  <a:pt x="625602" y="0"/>
                </a:lnTo>
                <a:close/>
              </a:path>
            </a:pathLst>
          </a:custGeom>
          <a:solidFill>
            <a:srgbClr val="B5CD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10341102" y="5240273"/>
            <a:ext cx="1562100" cy="2667000"/>
          </a:xfrm>
          <a:prstGeom prst="rect">
            <a:avLst/>
          </a:prstGeom>
          <a:solidFill>
            <a:srgbClr val="4F81BC"/>
          </a:solidFill>
          <a:ln w="25907">
            <a:solidFill>
              <a:srgbClr val="385D8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4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10"/>
              </a:spcBef>
            </a:pPr>
            <a:endParaRPr sz="2400" dirty="0">
              <a:latin typeface="Times New Roman"/>
              <a:cs typeface="Times New Roman"/>
            </a:endParaRPr>
          </a:p>
          <a:p>
            <a:pPr marL="475615" marR="163830" indent="-304800">
              <a:lnSpc>
                <a:spcPct val="100000"/>
              </a:lnSpc>
            </a:pPr>
            <a:r>
              <a:rPr sz="2400" spc="-15" dirty="0">
                <a:solidFill>
                  <a:srgbClr val="FFFFFF"/>
                </a:solidFill>
                <a:latin typeface="SimSun"/>
                <a:cs typeface="SimSun"/>
              </a:rPr>
              <a:t>社會工作</a:t>
            </a:r>
            <a:r>
              <a:rPr sz="2400" spc="-25" dirty="0">
                <a:solidFill>
                  <a:srgbClr val="FFFFFF"/>
                </a:solidFill>
                <a:latin typeface="SimSun"/>
                <a:cs typeface="SimSun"/>
              </a:rPr>
              <a:t>實務</a:t>
            </a:r>
            <a:endParaRPr sz="2400" dirty="0">
              <a:latin typeface="SimSun"/>
              <a:cs typeface="SimSun"/>
            </a:endParaRPr>
          </a:p>
        </p:txBody>
      </p:sp>
      <p:pic>
        <p:nvPicPr>
          <p:cNvPr id="29" name="object 2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570988" y="6277462"/>
            <a:ext cx="665988" cy="472139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12201143" y="2356103"/>
            <a:ext cx="932180" cy="367665"/>
          </a:xfrm>
          <a:custGeom>
            <a:avLst/>
            <a:gdLst/>
            <a:ahLst/>
            <a:cxnLst/>
            <a:rect l="l" t="t" r="r" b="b"/>
            <a:pathLst>
              <a:path w="932180" h="367664">
                <a:moveTo>
                  <a:pt x="770001" y="0"/>
                </a:moveTo>
                <a:lnTo>
                  <a:pt x="770001" y="91948"/>
                </a:lnTo>
                <a:lnTo>
                  <a:pt x="0" y="91948"/>
                </a:lnTo>
                <a:lnTo>
                  <a:pt x="0" y="275717"/>
                </a:lnTo>
                <a:lnTo>
                  <a:pt x="770001" y="275717"/>
                </a:lnTo>
                <a:lnTo>
                  <a:pt x="770001" y="367664"/>
                </a:lnTo>
                <a:lnTo>
                  <a:pt x="931925" y="183769"/>
                </a:lnTo>
                <a:lnTo>
                  <a:pt x="770001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9165335" y="2365247"/>
            <a:ext cx="932180" cy="367665"/>
          </a:xfrm>
          <a:custGeom>
            <a:avLst/>
            <a:gdLst/>
            <a:ahLst/>
            <a:cxnLst/>
            <a:rect l="l" t="t" r="r" b="b"/>
            <a:pathLst>
              <a:path w="932179" h="367664">
                <a:moveTo>
                  <a:pt x="770001" y="0"/>
                </a:moveTo>
                <a:lnTo>
                  <a:pt x="770001" y="91948"/>
                </a:lnTo>
                <a:lnTo>
                  <a:pt x="0" y="91948"/>
                </a:lnTo>
                <a:lnTo>
                  <a:pt x="0" y="275716"/>
                </a:lnTo>
                <a:lnTo>
                  <a:pt x="770001" y="275716"/>
                </a:lnTo>
                <a:lnTo>
                  <a:pt x="770001" y="367664"/>
                </a:lnTo>
                <a:lnTo>
                  <a:pt x="931926" y="183768"/>
                </a:lnTo>
                <a:lnTo>
                  <a:pt x="770001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980176" y="2356103"/>
            <a:ext cx="829944" cy="367665"/>
          </a:xfrm>
          <a:custGeom>
            <a:avLst/>
            <a:gdLst/>
            <a:ahLst/>
            <a:cxnLst/>
            <a:rect l="l" t="t" r="r" b="b"/>
            <a:pathLst>
              <a:path w="829945" h="367664">
                <a:moveTo>
                  <a:pt x="685673" y="0"/>
                </a:moveTo>
                <a:lnTo>
                  <a:pt x="685673" y="91948"/>
                </a:lnTo>
                <a:lnTo>
                  <a:pt x="0" y="91948"/>
                </a:lnTo>
                <a:lnTo>
                  <a:pt x="0" y="275717"/>
                </a:lnTo>
                <a:lnTo>
                  <a:pt x="685673" y="275717"/>
                </a:lnTo>
                <a:lnTo>
                  <a:pt x="685673" y="367664"/>
                </a:lnTo>
                <a:lnTo>
                  <a:pt x="829945" y="183769"/>
                </a:lnTo>
                <a:lnTo>
                  <a:pt x="685673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755392" y="2356103"/>
            <a:ext cx="933450" cy="367665"/>
          </a:xfrm>
          <a:custGeom>
            <a:avLst/>
            <a:gdLst/>
            <a:ahLst/>
            <a:cxnLst/>
            <a:rect l="l" t="t" r="r" b="b"/>
            <a:pathLst>
              <a:path w="933450" h="367664">
                <a:moveTo>
                  <a:pt x="771270" y="0"/>
                </a:moveTo>
                <a:lnTo>
                  <a:pt x="771270" y="91948"/>
                </a:lnTo>
                <a:lnTo>
                  <a:pt x="0" y="91948"/>
                </a:lnTo>
                <a:lnTo>
                  <a:pt x="0" y="275717"/>
                </a:lnTo>
                <a:lnTo>
                  <a:pt x="771270" y="275717"/>
                </a:lnTo>
                <a:lnTo>
                  <a:pt x="771270" y="367664"/>
                </a:lnTo>
                <a:lnTo>
                  <a:pt x="933449" y="183769"/>
                </a:lnTo>
                <a:lnTo>
                  <a:pt x="771270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3899261" y="2244597"/>
            <a:ext cx="73723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40" dirty="0">
                <a:latin typeface="SimSun"/>
                <a:cs typeface="SimSun"/>
              </a:rPr>
              <a:t>證照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12082271" y="6352031"/>
            <a:ext cx="885825" cy="441959"/>
          </a:xfrm>
          <a:custGeom>
            <a:avLst/>
            <a:gdLst/>
            <a:ahLst/>
            <a:cxnLst/>
            <a:rect l="l" t="t" r="r" b="b"/>
            <a:pathLst>
              <a:path w="885825" h="441959">
                <a:moveTo>
                  <a:pt x="624458" y="0"/>
                </a:moveTo>
                <a:lnTo>
                  <a:pt x="624458" y="110489"/>
                </a:lnTo>
                <a:lnTo>
                  <a:pt x="0" y="110489"/>
                </a:lnTo>
                <a:lnTo>
                  <a:pt x="0" y="331470"/>
                </a:lnTo>
                <a:lnTo>
                  <a:pt x="624458" y="331470"/>
                </a:lnTo>
                <a:lnTo>
                  <a:pt x="624458" y="441960"/>
                </a:lnTo>
                <a:lnTo>
                  <a:pt x="885444" y="220979"/>
                </a:lnTo>
                <a:lnTo>
                  <a:pt x="624458" y="0"/>
                </a:lnTo>
                <a:close/>
              </a:path>
            </a:pathLst>
          </a:custGeom>
          <a:solidFill>
            <a:srgbClr val="B5CD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23">
            <a:extLst>
              <a:ext uri="{FF2B5EF4-FFF2-40B4-BE49-F238E27FC236}">
                <a16:creationId xmlns:a16="http://schemas.microsoft.com/office/drawing/2014/main" id="{43BA73E9-F3BD-4DE4-AD65-11F59107CA4E}"/>
              </a:ext>
            </a:extLst>
          </p:cNvPr>
          <p:cNvSpPr txBox="1"/>
          <p:nvPr/>
        </p:nvSpPr>
        <p:spPr>
          <a:xfrm>
            <a:off x="13145046" y="4009320"/>
            <a:ext cx="2666336" cy="5362365"/>
          </a:xfrm>
          <a:prstGeom prst="rect">
            <a:avLst/>
          </a:prstGeom>
          <a:solidFill>
            <a:srgbClr val="D6E3BC"/>
          </a:solidFill>
        </p:spPr>
        <p:txBody>
          <a:bodyPr vert="horz" wrap="square" lIns="0" tIns="260985" rIns="0" bIns="0" rtlCol="0">
            <a:spAutoFit/>
          </a:bodyPr>
          <a:lstStyle/>
          <a:p>
            <a:pPr marR="21590">
              <a:lnSpc>
                <a:spcPct val="100000"/>
              </a:lnSpc>
              <a:spcBef>
                <a:spcPts val="2055"/>
              </a:spcBef>
            </a:pPr>
            <a:r>
              <a:rPr sz="2800" spc="-50" dirty="0">
                <a:latin typeface="MingLiU_HKSCS-ExtB"/>
                <a:cs typeface="MingLiU_HKSCS-ExtB"/>
              </a:rPr>
              <a:t>A</a:t>
            </a:r>
            <a:endParaRPr lang="en-US" sz="28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  <a:spcBef>
                <a:spcPts val="2055"/>
              </a:spcBef>
            </a:pPr>
            <a:r>
              <a:rPr sz="2400" spc="-40" dirty="0" err="1">
                <a:latin typeface="MingLiU_HKSCS-ExtB"/>
                <a:cs typeface="MingLiU_HKSCS-ExtB"/>
              </a:rPr>
              <a:t>社會工作</a:t>
            </a:r>
            <a:r>
              <a:rPr sz="2400" spc="-50" dirty="0" err="1">
                <a:latin typeface="MingLiU_HKSCS-ExtB"/>
                <a:cs typeface="MingLiU_HKSCS-ExtB"/>
              </a:rPr>
              <a:t>師</a:t>
            </a:r>
            <a:endParaRPr 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  <a:spcBef>
                <a:spcPts val="2055"/>
              </a:spcBef>
            </a:pPr>
            <a:r>
              <a:rPr sz="2400" spc="-35" dirty="0">
                <a:latin typeface="MingLiU_HKSCS-ExtB"/>
                <a:cs typeface="MingLiU_HKSCS-ExtB"/>
              </a:rPr>
              <a:t>(專技高考)</a:t>
            </a:r>
            <a:endParaRPr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  <a:spcBef>
                <a:spcPts val="3365"/>
              </a:spcBef>
            </a:pPr>
            <a:r>
              <a:rPr sz="2400" spc="-50" dirty="0">
                <a:latin typeface="MingLiU_HKSCS-ExtB"/>
                <a:cs typeface="MingLiU_HKSCS-ExtB"/>
              </a:rPr>
              <a:t>B</a:t>
            </a:r>
            <a:endParaRPr sz="240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sz="2400" spc="-40" dirty="0">
                <a:latin typeface="MingLiU_HKSCS-ExtB"/>
                <a:cs typeface="MingLiU_HKSCS-ExtB"/>
              </a:rPr>
              <a:t>照顧服務員</a:t>
            </a:r>
            <a:endParaRPr sz="240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基本救命術</a:t>
            </a:r>
            <a:endParaRPr lang="en-US" altLang="zh-TW" sz="2400" spc="-4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急救員</a:t>
            </a:r>
            <a:endParaRPr lang="en-US" altLang="zh-TW" sz="2400" spc="-4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r>
              <a:rPr lang="zh-TW" altLang="en-US" sz="2400" spc="-40" dirty="0">
                <a:latin typeface="MingLiU_HKSCS-ExtB"/>
                <a:cs typeface="MingLiU_HKSCS-ExtB"/>
              </a:rPr>
              <a:t>防災士證照</a:t>
            </a:r>
            <a:endParaRPr lang="en-US" altLang="zh-TW" sz="2400" spc="-40" dirty="0">
              <a:latin typeface="MingLiU_HKSCS-ExtB"/>
              <a:cs typeface="MingLiU_HKSCS-ExtB"/>
            </a:endParaRPr>
          </a:p>
          <a:p>
            <a:pPr marR="351155" indent="356235">
              <a:lnSpc>
                <a:spcPct val="100000"/>
              </a:lnSpc>
              <a:buSzPct val="96428"/>
              <a:buAutoNum type="arabicPeriod"/>
              <a:tabLst>
                <a:tab pos="356235" algn="l"/>
              </a:tabLst>
            </a:pPr>
            <a:endParaRPr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</a:pPr>
            <a:r>
              <a:rPr sz="2400" spc="-50" dirty="0">
                <a:latin typeface="MingLiU_HKSCS-ExtB"/>
                <a:cs typeface="MingLiU_HKSCS-ExtB"/>
              </a:rPr>
              <a:t>C</a:t>
            </a:r>
            <a:endParaRPr lang="en-US" sz="2400" dirty="0">
              <a:latin typeface="MingLiU_HKSCS-ExtB"/>
              <a:cs typeface="MingLiU_HKSCS-ExtB"/>
            </a:endParaRPr>
          </a:p>
          <a:p>
            <a:pPr marR="21590">
              <a:lnSpc>
                <a:spcPct val="100000"/>
              </a:lnSpc>
            </a:pPr>
            <a:r>
              <a:rPr lang="en-US" altLang="zh-TW" sz="2400" spc="-20" dirty="0">
                <a:latin typeface="MingLiU_HKSCS-ExtB"/>
                <a:cs typeface="MingLiU_HKSCS-ExtB"/>
              </a:rPr>
              <a:t>(MOS)</a:t>
            </a:r>
            <a:r>
              <a:rPr lang="zh-TW" altLang="en-US" sz="2400" spc="-20" dirty="0">
                <a:latin typeface="MingLiU_HKSCS-ExtB"/>
                <a:cs typeface="MingLiU_HKSCS-ExtB"/>
              </a:rPr>
              <a:t>國際認證</a:t>
            </a:r>
            <a:endParaRPr sz="2400" dirty="0">
              <a:latin typeface="MingLiU_HKSCS-ExtB"/>
              <a:cs typeface="MingLiU_HKSCS-ExtB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</TotalTime>
  <Words>238</Words>
  <Application>Microsoft Office PowerPoint</Application>
  <PresentationFormat>自訂</PresentationFormat>
  <Paragraphs>81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SimSun</vt:lpstr>
      <vt:lpstr>MingLiU_HKSCS-ExtB</vt:lpstr>
      <vt:lpstr>Calibri</vt:lpstr>
      <vt:lpstr>Times New Roman</vt:lpstr>
      <vt:lpstr>Office Theme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18</cp:revision>
  <dcterms:created xsi:type="dcterms:W3CDTF">2025-07-01T03:46:12Z</dcterms:created>
  <dcterms:modified xsi:type="dcterms:W3CDTF">2025-09-17T05:28:36Z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2022-06-29T00:00:00Z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2025-07-01T00:00:00Z</vt:filetime>
  </property>
  <property fmtid="{D5CDD505-2E9C-101B-9397-08002B2CF9AE}" pid="5" name="Producer">
    <vt:lpwstr>Microsoft® PowerPoint® 2016</vt:lpwstr>
  </property>
</Properties>
</file>