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19011900" cy="10699750"/>
  <p:notesSz cx="19011900" cy="1069975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224" autoAdjust="0"/>
  </p:normalViewPr>
  <p:slideViewPr>
    <p:cSldViewPr>
      <p:cViewPr varScale="1">
        <p:scale>
          <a:sx n="53" d="100"/>
          <a:sy n="53" d="100"/>
        </p:scale>
        <p:origin x="378" y="12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8239125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10769600" y="0"/>
            <a:ext cx="8237538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AD4C54-4643-47C6-BB2D-FB340E6A9E9A}" type="datetimeFigureOut">
              <a:rPr lang="zh-TW" altLang="en-US" smtClean="0"/>
              <a:t>2025/9/17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299200" y="1338263"/>
            <a:ext cx="6413500" cy="3609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1901825" y="5149850"/>
            <a:ext cx="15208250" cy="4213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10163175"/>
            <a:ext cx="8239125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10769600" y="10163175"/>
            <a:ext cx="8237538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5C84B6-6D0B-4C54-8EFE-CB4E38F68B5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41877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5C84B6-6D0B-4C54-8EFE-CB4E38F68B52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43831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425892" y="3316922"/>
            <a:ext cx="16160115" cy="2246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851785" y="5991860"/>
            <a:ext cx="13308330" cy="26749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50595" y="2460942"/>
            <a:ext cx="8270176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791128" y="2460942"/>
            <a:ext cx="8270176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9/17/2025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9/17/2025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9/17/2025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954914" y="1247920"/>
            <a:ext cx="2019019" cy="625955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297935" y="1301495"/>
            <a:ext cx="2567940" cy="765048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0777728" y="1240535"/>
            <a:ext cx="2106168" cy="82905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50595" y="427990"/>
            <a:ext cx="17110710" cy="1711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50595" y="2460942"/>
            <a:ext cx="17110710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464046" y="9950768"/>
            <a:ext cx="6083808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50595" y="9950768"/>
            <a:ext cx="4372737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688569" y="9950768"/>
            <a:ext cx="4372737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702241" y="1287270"/>
            <a:ext cx="1854835" cy="77089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 indent="304800">
              <a:lnSpc>
                <a:spcPts val="2990"/>
              </a:lnSpc>
              <a:spcBef>
                <a:spcPts val="85"/>
              </a:spcBef>
            </a:pPr>
            <a:r>
              <a:rPr sz="2400" spc="-15" dirty="0">
                <a:latin typeface="MingLiU_HKSCS-ExtB"/>
                <a:cs typeface="MingLiU_HKSCS-ExtB"/>
              </a:rPr>
              <a:t>專業職能</a:t>
            </a:r>
            <a:r>
              <a:rPr sz="2400" spc="-50" dirty="0">
                <a:latin typeface="MingLiU_HKSCS-ExtB"/>
                <a:cs typeface="MingLiU_HKSCS-ExtB"/>
              </a:rPr>
              <a:t> </a:t>
            </a:r>
            <a:r>
              <a:rPr sz="2400" spc="-10" dirty="0">
                <a:latin typeface="MingLiU_HKSCS-ExtB"/>
                <a:cs typeface="MingLiU_HKSCS-ExtB"/>
              </a:rPr>
              <a:t>養成必修課程</a:t>
            </a:r>
            <a:endParaRPr sz="2400" dirty="0">
              <a:latin typeface="MingLiU_HKSCS-ExtB"/>
              <a:cs typeface="MingLiU_HKSCS-ExtB"/>
            </a:endParaRPr>
          </a:p>
        </p:txBody>
      </p:sp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944343" y="1271015"/>
            <a:ext cx="2525268" cy="798576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47402" y="1295970"/>
            <a:ext cx="1743455" cy="772668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780297" y="1474723"/>
            <a:ext cx="12452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latin typeface="MingLiU_HKSCS-ExtB"/>
                <a:cs typeface="MingLiU_HKSCS-ExtB"/>
              </a:rPr>
              <a:t>共同課程</a:t>
            </a:r>
            <a:endParaRPr sz="2400" dirty="0">
              <a:latin typeface="MingLiU_HKSCS-ExtB"/>
              <a:cs typeface="MingLiU_HKSCS-ExtB"/>
            </a:endParaRPr>
          </a:p>
        </p:txBody>
      </p: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6169505" y="1268791"/>
            <a:ext cx="1839467" cy="83362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3692892" y="1295970"/>
            <a:ext cx="1676400" cy="833627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7347269" y="1291449"/>
            <a:ext cx="2014346" cy="757708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 indent="301625">
              <a:lnSpc>
                <a:spcPts val="2990"/>
              </a:lnSpc>
              <a:spcBef>
                <a:spcPts val="85"/>
              </a:spcBef>
            </a:pPr>
            <a:r>
              <a:rPr sz="2400" dirty="0" err="1">
                <a:latin typeface="MingLiU_HKSCS-ExtB"/>
                <a:cs typeface="MingLiU_HKSCS-ExtB"/>
              </a:rPr>
              <a:t>專業職能</a:t>
            </a:r>
            <a:r>
              <a:rPr sz="2400" spc="-15" dirty="0" err="1">
                <a:latin typeface="MingLiU_HKSCS-ExtB"/>
                <a:cs typeface="MingLiU_HKSCS-ExtB"/>
              </a:rPr>
              <a:t>養</a:t>
            </a:r>
            <a:r>
              <a:rPr lang="en-US" sz="2400" spc="-15" dirty="0">
                <a:latin typeface="MingLiU_HKSCS-ExtB"/>
                <a:cs typeface="MingLiU_HKSCS-ExtB"/>
              </a:rPr>
              <a:t>      </a:t>
            </a:r>
            <a:r>
              <a:rPr sz="2400" spc="-15" dirty="0" err="1">
                <a:latin typeface="MingLiU_HKSCS-ExtB"/>
                <a:cs typeface="MingLiU_HKSCS-ExtB"/>
              </a:rPr>
              <a:t>成選修課程</a:t>
            </a:r>
            <a:endParaRPr sz="2400" dirty="0">
              <a:latin typeface="MingLiU_HKSCS-ExtB"/>
              <a:cs typeface="MingLiU_HKSCS-ExtB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216325" y="1445767"/>
            <a:ext cx="12446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latin typeface="MingLiU_HKSCS-ExtB"/>
                <a:cs typeface="MingLiU_HKSCS-ExtB"/>
              </a:rPr>
              <a:t>就業職能</a:t>
            </a:r>
            <a:endParaRPr sz="2400" dirty="0">
              <a:latin typeface="MingLiU_HKSCS-ExtB"/>
              <a:cs typeface="MingLiU_HKSCS-ExtB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715033" y="1536445"/>
            <a:ext cx="635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latin typeface="MingLiU_HKSCS-ExtB"/>
                <a:cs typeface="MingLiU_HKSCS-ExtB"/>
              </a:rPr>
              <a:t>職稱</a:t>
            </a:r>
            <a:endParaRPr sz="2400" dirty="0">
              <a:latin typeface="MingLiU_HKSCS-ExtB"/>
              <a:cs typeface="MingLiU_HKSCS-ExtB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4173597" y="1508505"/>
            <a:ext cx="635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latin typeface="MingLiU_HKSCS-ExtB"/>
                <a:cs typeface="MingLiU_HKSCS-ExtB"/>
              </a:rPr>
              <a:t>證照</a:t>
            </a:r>
            <a:endParaRPr sz="2400" dirty="0">
              <a:latin typeface="MingLiU_HKSCS-ExtB"/>
              <a:cs typeface="MingLiU_HKSCS-ExtB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5556991" y="1671827"/>
            <a:ext cx="424815" cy="147320"/>
          </a:xfrm>
          <a:custGeom>
            <a:avLst/>
            <a:gdLst/>
            <a:ahLst/>
            <a:cxnLst/>
            <a:rect l="l" t="t" r="r" b="b"/>
            <a:pathLst>
              <a:path w="424815" h="147319">
                <a:moveTo>
                  <a:pt x="351027" y="0"/>
                </a:moveTo>
                <a:lnTo>
                  <a:pt x="351027" y="36829"/>
                </a:lnTo>
                <a:lnTo>
                  <a:pt x="0" y="36829"/>
                </a:lnTo>
                <a:lnTo>
                  <a:pt x="0" y="110489"/>
                </a:lnTo>
                <a:lnTo>
                  <a:pt x="351027" y="110489"/>
                </a:lnTo>
                <a:lnTo>
                  <a:pt x="351027" y="147320"/>
                </a:lnTo>
                <a:lnTo>
                  <a:pt x="424815" y="73659"/>
                </a:lnTo>
                <a:lnTo>
                  <a:pt x="351027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7117709" y="2703464"/>
            <a:ext cx="2943664" cy="7797006"/>
          </a:xfrm>
          <a:prstGeom prst="rect">
            <a:avLst/>
          </a:prstGeom>
          <a:solidFill>
            <a:srgbClr val="C5D9F0"/>
          </a:solidFill>
        </p:spPr>
        <p:txBody>
          <a:bodyPr vert="horz" wrap="square" lIns="0" tIns="0" rIns="0" bIns="0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ts val="185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ngLiU_HKSCS-ExtB"/>
                <a:cs typeface="MingLiU_HKSCS-ExtB"/>
              </a:rPr>
              <a:t>多元取向助人技巧</a:t>
            </a:r>
            <a:r>
              <a:rPr kumimoji="0" lang="en-US" altLang="zh-TW" sz="16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ngLiU_HKSCS-ExtB"/>
                <a:cs typeface="MingLiU_HKSCS-ExtB"/>
              </a:rPr>
              <a:t>2</a:t>
            </a:r>
            <a:endParaRPr lang="en-US" sz="1600" spc="-25" dirty="0">
              <a:latin typeface="MingLiU_HKSCS-ExtB"/>
              <a:cs typeface="MingLiU_HKSCS-ExtB"/>
            </a:endParaRPr>
          </a:p>
          <a:p>
            <a:pPr marR="1146810">
              <a:lnSpc>
                <a:spcPts val="1920"/>
              </a:lnSpc>
            </a:pPr>
            <a:r>
              <a:rPr sz="1600" spc="-25" dirty="0" err="1">
                <a:latin typeface="MingLiU_HKSCS-ExtB"/>
                <a:cs typeface="MingLiU_HKSCS-ExtB"/>
              </a:rPr>
              <a:t>諮商</a:t>
            </a:r>
            <a:r>
              <a:rPr lang="zh-TW" altLang="en-US" sz="1600" spc="-25" dirty="0">
                <a:latin typeface="MingLiU_HKSCS-ExtB"/>
                <a:cs typeface="MingLiU_HKSCS-ExtB"/>
              </a:rPr>
              <a:t>理論與實務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多元文化社會工作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  <a:endParaRPr lang="zh-TW" altLang="en-US" sz="1600" dirty="0">
              <a:latin typeface="MingLiU_HKSCS-ExtB"/>
              <a:cs typeface="MingLiU_HKSCS-ExtB"/>
            </a:endParaRP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照顧服務概論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  <a:endParaRPr lang="zh-TW" altLang="en-US" sz="1600" dirty="0">
              <a:latin typeface="MingLiU_HKSCS-ExtB"/>
              <a:cs typeface="MingLiU_HKSCS-ExtB"/>
            </a:endParaRPr>
          </a:p>
          <a:p>
            <a:pPr marR="1146810">
              <a:lnSpc>
                <a:spcPts val="1920"/>
              </a:lnSpc>
            </a:pPr>
            <a:r>
              <a:rPr lang="zh-TW" altLang="en-US" sz="1600" spc="-50" dirty="0">
                <a:latin typeface="MingLiU_HKSCS-ExtB"/>
                <a:cs typeface="MingLiU_HKSCS-ExtB"/>
              </a:rPr>
              <a:t>志願服務與志工管理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老人照顧實務與應用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學校社會工作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照顧服務實習  </a:t>
            </a:r>
            <a:r>
              <a:rPr lang="en-US" altLang="zh-TW" sz="1600" spc="-50" dirty="0">
                <a:latin typeface="MingLiU_HKSCS-ExtB"/>
                <a:cs typeface="MingLiU_HKSCS-ExtB"/>
              </a:rPr>
              <a:t>1</a:t>
            </a:r>
            <a:endParaRPr lang="zh-TW" altLang="en-US" sz="1600" dirty="0">
              <a:latin typeface="MingLiU_HKSCS-ExtB"/>
              <a:cs typeface="MingLiU_HKSCS-ExtB"/>
            </a:endParaRPr>
          </a:p>
          <a:p>
            <a:pPr marR="1146810">
              <a:lnSpc>
                <a:spcPts val="1920"/>
              </a:lnSpc>
            </a:pPr>
            <a:r>
              <a:rPr lang="zh-TW" altLang="en-US" sz="1600" spc="-50" dirty="0">
                <a:latin typeface="MingLiU_HKSCS-ExtB"/>
                <a:cs typeface="MingLiU_HKSCS-ExtB"/>
              </a:rPr>
              <a:t>變態心理學 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</a:p>
          <a:p>
            <a:pPr marR="1146810">
              <a:lnSpc>
                <a:spcPts val="1920"/>
              </a:lnSpc>
            </a:pPr>
            <a:r>
              <a:rPr lang="zh-TW" altLang="en-US" sz="1600" spc="-50" dirty="0">
                <a:latin typeface="MingLiU_HKSCS-ExtB"/>
                <a:cs typeface="MingLiU_HKSCS-ExtB"/>
              </a:rPr>
              <a:t>性別社會工作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兒童青少年福利與社會工作 </a:t>
            </a:r>
            <a:r>
              <a:rPr lang="en-US" altLang="zh-TW" sz="1600" spc="-25" dirty="0">
                <a:latin typeface="MingLiU_HKSCS-ExtB"/>
                <a:cs typeface="MingLiU_HKSCS-ExtB"/>
              </a:rPr>
              <a:t>2</a:t>
            </a: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身心障礙社會工作 </a:t>
            </a:r>
            <a:r>
              <a:rPr lang="en-US" altLang="zh-TW" sz="1600" spc="-25" dirty="0">
                <a:latin typeface="MingLiU_HKSCS-ExtB"/>
                <a:cs typeface="MingLiU_HKSCS-ExtB"/>
              </a:rPr>
              <a:t>2</a:t>
            </a:r>
            <a:endParaRPr lang="en-US" altLang="zh-TW" sz="1600" spc="-50" dirty="0">
              <a:latin typeface="MingLiU_HKSCS-ExtB"/>
              <a:cs typeface="MingLiU_HKSCS-ExtB"/>
            </a:endParaRP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老人社會工作 </a:t>
            </a:r>
            <a:r>
              <a:rPr lang="en-US" altLang="zh-TW" sz="1600" spc="-25" dirty="0">
                <a:latin typeface="MingLiU_HKSCS-ExtB"/>
                <a:cs typeface="MingLiU_HKSCS-ExtB"/>
              </a:rPr>
              <a:t>2</a:t>
            </a:r>
          </a:p>
          <a:p>
            <a:pPr marR="1146810">
              <a:lnSpc>
                <a:spcPts val="1920"/>
              </a:lnSpc>
            </a:pPr>
            <a:r>
              <a:rPr lang="zh-TW" altLang="en-US" sz="1600" spc="-30" dirty="0">
                <a:latin typeface="MingLiU_HKSCS-ExtB"/>
                <a:cs typeface="MingLiU_HKSCS-ExtB"/>
              </a:rPr>
              <a:t>家庭社會工作 </a:t>
            </a:r>
            <a:r>
              <a:rPr lang="en-US" altLang="zh-TW" sz="1600" spc="-30" dirty="0">
                <a:latin typeface="MingLiU_HKSCS-ExtB"/>
                <a:cs typeface="MingLiU_HKSCS-ExtB"/>
              </a:rPr>
              <a:t>2</a:t>
            </a:r>
            <a:endParaRPr lang="en-US" altLang="zh-TW" sz="1600" spc="-25" dirty="0">
              <a:latin typeface="MingLiU_HKSCS-ExtB"/>
              <a:cs typeface="MingLiU_HKSCS-ExtB"/>
            </a:endParaRP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醫務社會工作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  <a:endParaRPr lang="en-US" altLang="zh-TW" sz="1600" spc="-25" dirty="0">
              <a:latin typeface="MingLiU_HKSCS-ExtB"/>
              <a:cs typeface="MingLiU_HKSCS-ExtB"/>
            </a:endParaRP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保護性社會工作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  <a:endParaRPr lang="zh-TW" altLang="en-US" sz="1600" dirty="0">
              <a:latin typeface="MingLiU_HKSCS-ExtB"/>
              <a:cs typeface="MingLiU_HKSCS-ExtB"/>
            </a:endParaRP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心理衛生社會工作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  <a:endParaRPr lang="en-US" altLang="zh-TW" sz="1600" spc="-25" dirty="0">
              <a:latin typeface="MingLiU_HKSCS-ExtB"/>
              <a:cs typeface="MingLiU_HKSCS-ExtB"/>
            </a:endParaRP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司法社會工作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  <a:endParaRPr lang="zh-TW" altLang="en-US" sz="1600" dirty="0">
              <a:latin typeface="MingLiU_HKSCS-ExtB"/>
              <a:cs typeface="MingLiU_HKSCS-ExtB"/>
            </a:endParaRP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社會工作實務導論 </a:t>
            </a:r>
            <a:r>
              <a:rPr lang="en-US" altLang="zh-TW" sz="1600" spc="-25" dirty="0">
                <a:latin typeface="MingLiU_HKSCS-ExtB"/>
                <a:cs typeface="MingLiU_HKSCS-ExtB"/>
              </a:rPr>
              <a:t>2</a:t>
            </a: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非營利組織與社會企業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  <a:endParaRPr lang="en-US" altLang="zh-TW" sz="1600" spc="-25" dirty="0">
              <a:latin typeface="MingLiU_HKSCS-ExtB"/>
              <a:cs typeface="MingLiU_HKSCS-ExtB"/>
            </a:endParaRPr>
          </a:p>
          <a:p>
            <a:pPr marR="1146810">
              <a:lnSpc>
                <a:spcPts val="1920"/>
              </a:lnSpc>
            </a:pPr>
            <a:r>
              <a:rPr lang="zh-TW" altLang="en-US" sz="1600" spc="-50" dirty="0">
                <a:latin typeface="MingLiU_HKSCS-ExtB"/>
                <a:cs typeface="MingLiU_HKSCS-ExtB"/>
              </a:rPr>
              <a:t>失</a:t>
            </a:r>
            <a:r>
              <a:rPr lang="zh-TW" altLang="en-US" sz="1600" spc="-25" dirty="0">
                <a:latin typeface="MingLiU_HKSCS-ExtB"/>
                <a:cs typeface="MingLiU_HKSCS-ExtB"/>
              </a:rPr>
              <a:t>智照顧實務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  <a:endParaRPr lang="en-US" altLang="zh-TW" sz="1600" spc="-25" dirty="0">
              <a:latin typeface="MingLiU_HKSCS-ExtB"/>
              <a:cs typeface="MingLiU_HKSCS-ExtB"/>
            </a:endParaRPr>
          </a:p>
          <a:p>
            <a:pPr marR="1146810">
              <a:lnSpc>
                <a:spcPts val="1920"/>
              </a:lnSpc>
            </a:pPr>
            <a:r>
              <a:rPr lang="zh-TW" altLang="en-US" sz="1600" spc="-30" dirty="0">
                <a:latin typeface="MingLiU_HKSCS-ExtB"/>
                <a:cs typeface="MingLiU_HKSCS-ExtB"/>
              </a:rPr>
              <a:t>臨終關懷社會工作 </a:t>
            </a:r>
            <a:r>
              <a:rPr lang="en-US" altLang="zh-TW" sz="1600" spc="-60" dirty="0">
                <a:latin typeface="MingLiU_HKSCS-ExtB"/>
                <a:cs typeface="MingLiU_HKSCS-ExtB"/>
              </a:rPr>
              <a:t>2</a:t>
            </a:r>
            <a:endParaRPr lang="zh-TW" altLang="en-US" sz="1600" dirty="0">
              <a:latin typeface="MingLiU_HKSCS-ExtB"/>
              <a:cs typeface="MingLiU_HKSCS-ExtB"/>
            </a:endParaRP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社會安全網與社會工作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</a:p>
          <a:p>
            <a:pPr marR="1146810">
              <a:lnSpc>
                <a:spcPts val="1920"/>
              </a:lnSpc>
            </a:pPr>
            <a:r>
              <a:rPr lang="zh-TW" altLang="en-US" sz="1600" spc="-50" dirty="0">
                <a:latin typeface="MingLiU_HKSCS-ExtB"/>
                <a:cs typeface="MingLiU_HKSCS-ExtB"/>
              </a:rPr>
              <a:t>照顧管理實務 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</a:p>
          <a:p>
            <a:pPr marR="1146810">
              <a:lnSpc>
                <a:spcPts val="1920"/>
              </a:lnSpc>
            </a:pPr>
            <a:r>
              <a:rPr lang="zh-TW" altLang="en-US" sz="1600" spc="-50" dirty="0">
                <a:latin typeface="MingLiU_HKSCS-ExtB"/>
                <a:cs typeface="MingLiU_HKSCS-ExtB"/>
              </a:rPr>
              <a:t>社會工作督導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455473" y="2904052"/>
            <a:ext cx="2598420" cy="7536037"/>
          </a:xfrm>
          <a:prstGeom prst="rect">
            <a:avLst/>
          </a:prstGeom>
          <a:solidFill>
            <a:srgbClr val="C5D9F0"/>
          </a:solidFill>
        </p:spPr>
        <p:txBody>
          <a:bodyPr vert="horz" wrap="square" lIns="0" tIns="71755" rIns="0" bIns="0" rtlCol="0">
            <a:spAutoFit/>
          </a:bodyPr>
          <a:lstStyle/>
          <a:p>
            <a:pPr marL="104139">
              <a:lnSpc>
                <a:spcPct val="100000"/>
              </a:lnSpc>
              <a:spcBef>
                <a:spcPts val="565"/>
              </a:spcBef>
            </a:pPr>
            <a:r>
              <a:rPr sz="1600" spc="-15" dirty="0">
                <a:latin typeface="MingLiU_HKSCS-ExtB"/>
                <a:cs typeface="MingLiU_HKSCS-ExtB"/>
              </a:rPr>
              <a:t>社會工作概論 </a:t>
            </a:r>
            <a:r>
              <a:rPr sz="1600" spc="-50" dirty="0">
                <a:latin typeface="MingLiU_HKSCS-ExtB"/>
                <a:cs typeface="MingLiU_HKSCS-ExtB"/>
              </a:rPr>
              <a:t>3</a:t>
            </a:r>
            <a:endParaRPr sz="1600" dirty="0">
              <a:latin typeface="MingLiU_HKSCS-ExtB"/>
              <a:cs typeface="MingLiU_HKSCS-ExtB"/>
            </a:endParaRPr>
          </a:p>
          <a:p>
            <a:pPr marL="104139">
              <a:lnSpc>
                <a:spcPct val="100000"/>
              </a:lnSpc>
              <a:spcBef>
                <a:spcPts val="1055"/>
              </a:spcBef>
            </a:pPr>
            <a:r>
              <a:rPr sz="1600" spc="-15" dirty="0" err="1">
                <a:latin typeface="MingLiU_HKSCS-ExtB"/>
                <a:cs typeface="MingLiU_HKSCS-ExtB"/>
              </a:rPr>
              <a:t>社會個案工作</a:t>
            </a:r>
            <a:r>
              <a:rPr sz="1600" spc="-15" dirty="0">
                <a:latin typeface="MingLiU_HKSCS-ExtB"/>
                <a:cs typeface="MingLiU_HKSCS-ExtB"/>
              </a:rPr>
              <a:t> </a:t>
            </a:r>
            <a:r>
              <a:rPr sz="1600" spc="-50" dirty="0">
                <a:latin typeface="MingLiU_HKSCS-ExtB"/>
                <a:cs typeface="MingLiU_HKSCS-ExtB"/>
              </a:rPr>
              <a:t>3</a:t>
            </a:r>
            <a:endParaRPr lang="en-US" sz="1600" spc="-50" dirty="0">
              <a:latin typeface="MingLiU_HKSCS-ExtB"/>
              <a:cs typeface="MingLiU_HKSCS-ExtB"/>
            </a:endParaRPr>
          </a:p>
          <a:p>
            <a:pPr marL="104139">
              <a:lnSpc>
                <a:spcPct val="100000"/>
              </a:lnSpc>
              <a:spcBef>
                <a:spcPts val="1055"/>
              </a:spcBef>
            </a:pPr>
            <a:r>
              <a:rPr lang="zh-TW" altLang="en-US" sz="1600" dirty="0">
                <a:latin typeface="MingLiU_HKSCS-ExtB"/>
                <a:cs typeface="MingLiU_HKSCS-ExtB"/>
              </a:rPr>
              <a:t>人類行為與社會環境 </a:t>
            </a:r>
            <a:r>
              <a:rPr lang="en-US" altLang="zh-TW" sz="1600" dirty="0">
                <a:latin typeface="MingLiU_HKSCS-ExtB"/>
                <a:cs typeface="MingLiU_HKSCS-ExtB"/>
              </a:rPr>
              <a:t>3</a:t>
            </a:r>
          </a:p>
          <a:p>
            <a:pPr marL="104139">
              <a:spcBef>
                <a:spcPts val="1055"/>
              </a:spcBef>
            </a:pPr>
            <a:r>
              <a:rPr lang="zh-TW" altLang="en-US" sz="1600" spc="-20" dirty="0">
                <a:latin typeface="MingLiU_HKSCS-ExtB"/>
                <a:cs typeface="MingLiU_HKSCS-ExtB"/>
              </a:rPr>
              <a:t>心理學 </a:t>
            </a:r>
            <a:r>
              <a:rPr lang="en-US" altLang="zh-TW" sz="1600" spc="-50" dirty="0">
                <a:latin typeface="MingLiU_HKSCS-ExtB"/>
                <a:cs typeface="MingLiU_HKSCS-ExtB"/>
              </a:rPr>
              <a:t>3</a:t>
            </a:r>
            <a:endParaRPr lang="zh-TW" altLang="en-US" sz="1600" dirty="0">
              <a:latin typeface="MingLiU_HKSCS-ExtB"/>
              <a:cs typeface="MingLiU_HKSCS-ExtB"/>
            </a:endParaRPr>
          </a:p>
          <a:p>
            <a:pPr marL="104139">
              <a:spcBef>
                <a:spcPts val="1055"/>
              </a:spcBef>
            </a:pPr>
            <a:r>
              <a:rPr lang="zh-TW" altLang="en-US" sz="1600" spc="-20" dirty="0">
                <a:latin typeface="MingLiU_HKSCS-ExtB"/>
                <a:cs typeface="MingLiU_HKSCS-ExtB"/>
              </a:rPr>
              <a:t>社會學 </a:t>
            </a:r>
            <a:r>
              <a:rPr lang="en-US" altLang="zh-TW" sz="1600" spc="-50" dirty="0">
                <a:latin typeface="MingLiU_HKSCS-ExtB"/>
                <a:cs typeface="MingLiU_HKSCS-ExtB"/>
              </a:rPr>
              <a:t>3</a:t>
            </a:r>
            <a:endParaRPr sz="1600" dirty="0">
              <a:latin typeface="MingLiU_HKSCS-ExtB"/>
              <a:cs typeface="MingLiU_HKSCS-ExtB"/>
            </a:endParaRPr>
          </a:p>
          <a:p>
            <a:pPr marL="104139">
              <a:lnSpc>
                <a:spcPct val="100000"/>
              </a:lnSpc>
              <a:spcBef>
                <a:spcPts val="1060"/>
              </a:spcBef>
            </a:pPr>
            <a:r>
              <a:rPr sz="1600" spc="-20" dirty="0" err="1">
                <a:latin typeface="MingLiU_HKSCS-ExtB"/>
                <a:cs typeface="MingLiU_HKSCS-ExtB"/>
              </a:rPr>
              <a:t>社會團體工作</a:t>
            </a:r>
            <a:r>
              <a:rPr sz="1600" spc="-20" dirty="0">
                <a:latin typeface="MingLiU_HKSCS-ExtB"/>
                <a:cs typeface="MingLiU_HKSCS-ExtB"/>
              </a:rPr>
              <a:t> </a:t>
            </a:r>
            <a:r>
              <a:rPr sz="1600" spc="-50" dirty="0">
                <a:latin typeface="MingLiU_HKSCS-ExtB"/>
                <a:cs typeface="MingLiU_HKSCS-ExtB"/>
              </a:rPr>
              <a:t>3</a:t>
            </a:r>
            <a:endParaRPr sz="1600" dirty="0">
              <a:latin typeface="MingLiU_HKSCS-ExtB"/>
              <a:cs typeface="MingLiU_HKSCS-ExtB"/>
            </a:endParaRPr>
          </a:p>
          <a:p>
            <a:pPr marL="104139">
              <a:lnSpc>
                <a:spcPct val="100000"/>
              </a:lnSpc>
              <a:spcBef>
                <a:spcPts val="1055"/>
              </a:spcBef>
            </a:pPr>
            <a:r>
              <a:rPr sz="1600" spc="-10" dirty="0">
                <a:latin typeface="MingLiU_HKSCS-ExtB"/>
                <a:cs typeface="MingLiU_HKSCS-ExtB"/>
              </a:rPr>
              <a:t>社會心理學 </a:t>
            </a:r>
            <a:r>
              <a:rPr sz="1600" spc="-50" dirty="0">
                <a:latin typeface="MingLiU_HKSCS-ExtB"/>
                <a:cs typeface="MingLiU_HKSCS-ExtB"/>
              </a:rPr>
              <a:t>3</a:t>
            </a:r>
            <a:endParaRPr sz="1600" dirty="0">
              <a:latin typeface="MingLiU_HKSCS-ExtB"/>
              <a:cs typeface="MingLiU_HKSCS-ExtB"/>
            </a:endParaRPr>
          </a:p>
          <a:p>
            <a:pPr marL="104139">
              <a:lnSpc>
                <a:spcPct val="100000"/>
              </a:lnSpc>
              <a:spcBef>
                <a:spcPts val="1070"/>
              </a:spcBef>
            </a:pPr>
            <a:r>
              <a:rPr sz="1600" spc="-15" dirty="0" err="1">
                <a:latin typeface="MingLiU_HKSCS-ExtB"/>
                <a:cs typeface="MingLiU_HKSCS-ExtB"/>
              </a:rPr>
              <a:t>社區工作</a:t>
            </a:r>
            <a:r>
              <a:rPr sz="1600" spc="-15" dirty="0">
                <a:latin typeface="MingLiU_HKSCS-ExtB"/>
                <a:cs typeface="MingLiU_HKSCS-ExtB"/>
              </a:rPr>
              <a:t> </a:t>
            </a:r>
            <a:r>
              <a:rPr sz="1600" spc="-50" dirty="0">
                <a:latin typeface="MingLiU_HKSCS-ExtB"/>
                <a:cs typeface="MingLiU_HKSCS-ExtB"/>
              </a:rPr>
              <a:t>3</a:t>
            </a:r>
            <a:endParaRPr lang="en-US" sz="1600" spc="-50" dirty="0">
              <a:latin typeface="MingLiU_HKSCS-ExtB"/>
              <a:cs typeface="MingLiU_HKSCS-ExtB"/>
            </a:endParaRPr>
          </a:p>
          <a:p>
            <a:pPr marL="104139">
              <a:spcBef>
                <a:spcPts val="1070"/>
              </a:spcBef>
            </a:pPr>
            <a:r>
              <a:rPr lang="zh-TW" altLang="en-US" sz="1600" spc="-20" dirty="0">
                <a:latin typeface="MingLiU_HKSCS-ExtB"/>
                <a:cs typeface="MingLiU_HKSCS-ExtB"/>
              </a:rPr>
              <a:t>社會統計 </a:t>
            </a:r>
            <a:r>
              <a:rPr lang="en-US" altLang="zh-TW" sz="1600" spc="-50" dirty="0">
                <a:latin typeface="MingLiU_HKSCS-ExtB"/>
                <a:cs typeface="MingLiU_HKSCS-ExtB"/>
              </a:rPr>
              <a:t>3</a:t>
            </a:r>
            <a:endParaRPr lang="zh-TW" altLang="en-US" sz="1600" dirty="0">
              <a:latin typeface="MingLiU_HKSCS-ExtB"/>
              <a:cs typeface="MingLiU_HKSCS-ExtB"/>
            </a:endParaRPr>
          </a:p>
          <a:p>
            <a:pPr marL="104139">
              <a:spcBef>
                <a:spcPts val="1070"/>
              </a:spcBef>
            </a:pPr>
            <a:r>
              <a:rPr lang="zh-TW" altLang="en-US" sz="1600" spc="-15" dirty="0">
                <a:latin typeface="MingLiU_HKSCS-ExtB"/>
                <a:cs typeface="MingLiU_HKSCS-ExtB"/>
              </a:rPr>
              <a:t>社會工作研究法 </a:t>
            </a:r>
            <a:r>
              <a:rPr lang="en-US" altLang="zh-TW" sz="1600" spc="-50" dirty="0">
                <a:latin typeface="MingLiU_HKSCS-ExtB"/>
                <a:cs typeface="MingLiU_HKSCS-ExtB"/>
              </a:rPr>
              <a:t>3</a:t>
            </a:r>
            <a:endParaRPr lang="zh-TW" altLang="en-US" sz="1600" dirty="0">
              <a:latin typeface="MingLiU_HKSCS-ExtB"/>
              <a:cs typeface="MingLiU_HKSCS-ExtB"/>
            </a:endParaRPr>
          </a:p>
          <a:p>
            <a:pPr marL="104139">
              <a:spcBef>
                <a:spcPts val="1070"/>
              </a:spcBef>
            </a:pPr>
            <a:r>
              <a:rPr lang="zh-TW" altLang="en-US" sz="1600" spc="-20" dirty="0">
                <a:latin typeface="MingLiU_HKSCS-ExtB"/>
                <a:cs typeface="MingLiU_HKSCS-ExtB"/>
              </a:rPr>
              <a:t>方案設計與評估 </a:t>
            </a:r>
            <a:r>
              <a:rPr lang="en-US" altLang="zh-TW" sz="1600" spc="-50" dirty="0">
                <a:latin typeface="MingLiU_HKSCS-ExtB"/>
                <a:cs typeface="MingLiU_HKSCS-ExtB"/>
              </a:rPr>
              <a:t>3</a:t>
            </a:r>
            <a:endParaRPr lang="zh-TW" altLang="en-US" sz="1600" dirty="0">
              <a:latin typeface="MingLiU_HKSCS-ExtB"/>
              <a:cs typeface="MingLiU_HKSCS-ExtB"/>
            </a:endParaRPr>
          </a:p>
          <a:p>
            <a:pPr marL="104139">
              <a:lnSpc>
                <a:spcPct val="100000"/>
              </a:lnSpc>
              <a:spcBef>
                <a:spcPts val="1070"/>
              </a:spcBef>
            </a:pPr>
            <a:r>
              <a:rPr lang="zh-TW" altLang="en-US" sz="1600" spc="-20" dirty="0">
                <a:latin typeface="MingLiU_HKSCS-ExtB"/>
                <a:cs typeface="MingLiU_HKSCS-ExtB"/>
              </a:rPr>
              <a:t>社會政策與社會立法 </a:t>
            </a:r>
            <a:r>
              <a:rPr lang="en-US" altLang="zh-TW" sz="1600" spc="-50" dirty="0">
                <a:latin typeface="MingLiU_HKSCS-ExtB"/>
                <a:cs typeface="MingLiU_HKSCS-ExtB"/>
              </a:rPr>
              <a:t>3</a:t>
            </a:r>
          </a:p>
          <a:p>
            <a:pPr marL="104139">
              <a:spcBef>
                <a:spcPts val="1070"/>
              </a:spcBef>
            </a:pPr>
            <a:r>
              <a:rPr lang="zh-TW" altLang="en-US" sz="1600" spc="-20" dirty="0">
                <a:latin typeface="MingLiU_HKSCS-ExtB"/>
                <a:cs typeface="MingLiU_HKSCS-ExtB"/>
              </a:rPr>
              <a:t>社會工作管理 </a:t>
            </a:r>
            <a:r>
              <a:rPr lang="en-US" altLang="zh-TW" sz="1600" spc="-50" dirty="0">
                <a:latin typeface="MingLiU_HKSCS-ExtB"/>
                <a:cs typeface="MingLiU_HKSCS-ExtB"/>
              </a:rPr>
              <a:t>3</a:t>
            </a:r>
            <a:endParaRPr lang="zh-TW" altLang="en-US" sz="1600" dirty="0">
              <a:latin typeface="MingLiU_HKSCS-ExtB"/>
              <a:cs typeface="MingLiU_HKSCS-ExtB"/>
            </a:endParaRPr>
          </a:p>
          <a:p>
            <a:pPr marL="104139">
              <a:lnSpc>
                <a:spcPct val="100000"/>
              </a:lnSpc>
              <a:spcBef>
                <a:spcPts val="1070"/>
              </a:spcBef>
            </a:pPr>
            <a:r>
              <a:rPr lang="zh-TW" altLang="en-US" sz="1600" dirty="0">
                <a:latin typeface="MingLiU_HKSCS-ExtB"/>
                <a:cs typeface="MingLiU_HKSCS-ExtB"/>
              </a:rPr>
              <a:t>社會工作方案實作 </a:t>
            </a:r>
            <a:r>
              <a:rPr lang="en-US" altLang="zh-TW" sz="1600" dirty="0">
                <a:latin typeface="MingLiU_HKSCS-ExtB"/>
                <a:cs typeface="MingLiU_HKSCS-ExtB"/>
              </a:rPr>
              <a:t>2</a:t>
            </a:r>
          </a:p>
          <a:p>
            <a:pPr marL="104139">
              <a:lnSpc>
                <a:spcPct val="100000"/>
              </a:lnSpc>
              <a:spcBef>
                <a:spcPts val="1070"/>
              </a:spcBef>
            </a:pPr>
            <a:r>
              <a:rPr lang="zh-TW" altLang="en-US" sz="1600" dirty="0">
                <a:latin typeface="MingLiU_HKSCS-ExtB"/>
                <a:cs typeface="MingLiU_HKSCS-ExtB"/>
              </a:rPr>
              <a:t>助人工作者自我探索與社工實務  </a:t>
            </a:r>
            <a:r>
              <a:rPr lang="en-US" altLang="zh-TW" sz="1600" dirty="0">
                <a:latin typeface="MingLiU_HKSCS-ExtB"/>
                <a:cs typeface="MingLiU_HKSCS-ExtB"/>
              </a:rPr>
              <a:t>1</a:t>
            </a:r>
          </a:p>
          <a:p>
            <a:pPr marL="104139">
              <a:lnSpc>
                <a:spcPct val="100000"/>
              </a:lnSpc>
              <a:spcBef>
                <a:spcPts val="1055"/>
              </a:spcBef>
            </a:pPr>
            <a:r>
              <a:rPr lang="zh-TW" altLang="en-US" sz="1600" spc="-20" dirty="0">
                <a:latin typeface="MingLiU_HKSCS-ExtB"/>
                <a:cs typeface="MingLiU_HKSCS-ExtB"/>
              </a:rPr>
              <a:t>社會工作實習</a:t>
            </a:r>
            <a:r>
              <a:rPr lang="en-US" altLang="zh-TW" sz="1600" spc="-20" dirty="0">
                <a:latin typeface="MingLiU_HKSCS-ExtB"/>
                <a:cs typeface="MingLiU_HKSCS-ExtB"/>
              </a:rPr>
              <a:t>(</a:t>
            </a:r>
            <a:r>
              <a:rPr lang="zh-TW" altLang="en-US" sz="1600" spc="-20" dirty="0">
                <a:latin typeface="MingLiU_HKSCS-ExtB"/>
                <a:cs typeface="MingLiU_HKSCS-ExtB"/>
              </a:rPr>
              <a:t>一</a:t>
            </a:r>
            <a:r>
              <a:rPr lang="en-US" altLang="zh-TW" sz="1600" spc="-20" dirty="0">
                <a:latin typeface="MingLiU_HKSCS-ExtB"/>
                <a:cs typeface="MingLiU_HKSCS-ExtB"/>
              </a:rPr>
              <a:t>) </a:t>
            </a:r>
            <a:r>
              <a:rPr lang="zh-TW" altLang="en-US" sz="1600" spc="-50" dirty="0">
                <a:latin typeface="MingLiU_HKSCS-ExtB"/>
                <a:cs typeface="MingLiU_HKSCS-ExtB"/>
              </a:rPr>
              <a:t> </a:t>
            </a:r>
            <a:r>
              <a:rPr lang="en-US" altLang="zh-TW" sz="1600" spc="-50" dirty="0">
                <a:latin typeface="MingLiU_HKSCS-ExtB"/>
                <a:cs typeface="MingLiU_HKSCS-ExtB"/>
              </a:rPr>
              <a:t>3</a:t>
            </a:r>
            <a:endParaRPr lang="zh-TW" altLang="en-US" sz="1600" dirty="0">
              <a:latin typeface="MingLiU_HKSCS-ExtB"/>
              <a:cs typeface="MingLiU_HKSCS-ExtB"/>
            </a:endParaRPr>
          </a:p>
          <a:p>
            <a:pPr marL="104139">
              <a:lnSpc>
                <a:spcPct val="100000"/>
              </a:lnSpc>
              <a:spcBef>
                <a:spcPts val="1065"/>
              </a:spcBef>
            </a:pPr>
            <a:r>
              <a:rPr lang="zh-TW" altLang="en-US" sz="1600" spc="-20" dirty="0">
                <a:latin typeface="MingLiU_HKSCS-ExtB"/>
                <a:cs typeface="MingLiU_HKSCS-ExtB"/>
              </a:rPr>
              <a:t>社會工作倫理 </a:t>
            </a:r>
            <a:r>
              <a:rPr lang="en-US" altLang="zh-TW" sz="1600" spc="-50" dirty="0">
                <a:latin typeface="MingLiU_HKSCS-ExtB"/>
                <a:cs typeface="MingLiU_HKSCS-ExtB"/>
              </a:rPr>
              <a:t>3</a:t>
            </a:r>
            <a:endParaRPr lang="zh-TW" altLang="en-US" sz="1600" dirty="0">
              <a:latin typeface="MingLiU_HKSCS-ExtB"/>
              <a:cs typeface="MingLiU_HKSCS-ExtB"/>
            </a:endParaRPr>
          </a:p>
          <a:p>
            <a:pPr marL="104139">
              <a:lnSpc>
                <a:spcPct val="100000"/>
              </a:lnSpc>
              <a:spcBef>
                <a:spcPts val="1060"/>
              </a:spcBef>
            </a:pPr>
            <a:r>
              <a:rPr lang="zh-TW" altLang="en-US" sz="1600" spc="-20" dirty="0">
                <a:latin typeface="MingLiU_HKSCS-ExtB"/>
                <a:cs typeface="MingLiU_HKSCS-ExtB"/>
              </a:rPr>
              <a:t>社會福利行政 </a:t>
            </a:r>
            <a:r>
              <a:rPr lang="en-US" altLang="zh-TW" sz="1600" spc="-50" dirty="0">
                <a:latin typeface="MingLiU_HKSCS-ExtB"/>
                <a:cs typeface="MingLiU_HKSCS-ExtB"/>
              </a:rPr>
              <a:t>3</a:t>
            </a:r>
            <a:endParaRPr lang="zh-TW" altLang="en-US" sz="1600" dirty="0">
              <a:latin typeface="MingLiU_HKSCS-ExtB"/>
              <a:cs typeface="MingLiU_HKSCS-ExtB"/>
            </a:endParaRPr>
          </a:p>
          <a:p>
            <a:pPr marL="104139">
              <a:lnSpc>
                <a:spcPct val="100000"/>
              </a:lnSpc>
              <a:spcBef>
                <a:spcPts val="1070"/>
              </a:spcBef>
            </a:pPr>
            <a:r>
              <a:rPr lang="zh-TW" altLang="en-US" sz="1600" spc="-20" dirty="0">
                <a:latin typeface="MingLiU_HKSCS-ExtB"/>
                <a:cs typeface="MingLiU_HKSCS-ExtB"/>
              </a:rPr>
              <a:t>社會工作實習</a:t>
            </a:r>
            <a:r>
              <a:rPr lang="en-US" altLang="zh-TW" sz="1600" spc="-20" dirty="0">
                <a:latin typeface="MingLiU_HKSCS-ExtB"/>
                <a:cs typeface="MingLiU_HKSCS-ExtB"/>
              </a:rPr>
              <a:t>(</a:t>
            </a:r>
            <a:r>
              <a:rPr lang="zh-TW" altLang="en-US" sz="1600" spc="-20" dirty="0">
                <a:latin typeface="MingLiU_HKSCS-ExtB"/>
                <a:cs typeface="MingLiU_HKSCS-ExtB"/>
              </a:rPr>
              <a:t>二</a:t>
            </a:r>
            <a:r>
              <a:rPr lang="en-US" altLang="zh-TW" sz="1600" spc="-20" dirty="0">
                <a:latin typeface="MingLiU_HKSCS-ExtB"/>
                <a:cs typeface="MingLiU_HKSCS-ExtB"/>
              </a:rPr>
              <a:t>)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859536" y="3453383"/>
            <a:ext cx="1335405" cy="4993005"/>
          </a:xfrm>
          <a:prstGeom prst="rect">
            <a:avLst/>
          </a:prstGeom>
          <a:solidFill>
            <a:srgbClr val="C5D9F0"/>
          </a:solidFill>
        </p:spPr>
        <p:txBody>
          <a:bodyPr vert="horz" wrap="square" lIns="0" tIns="15240" rIns="0" bIns="0" rtlCol="0">
            <a:spAutoFit/>
          </a:bodyPr>
          <a:lstStyle/>
          <a:p>
            <a:pPr marL="464184" marR="252729">
              <a:lnSpc>
                <a:spcPts val="3379"/>
              </a:lnSpc>
              <a:spcBef>
                <a:spcPts val="120"/>
              </a:spcBef>
            </a:pPr>
            <a:r>
              <a:rPr sz="2400" spc="-25" dirty="0">
                <a:latin typeface="MingLiU_HKSCS-ExtB"/>
                <a:cs typeface="MingLiU_HKSCS-ExtB"/>
              </a:rPr>
              <a:t>共同</a:t>
            </a:r>
            <a:r>
              <a:rPr sz="2400" spc="-30" dirty="0">
                <a:latin typeface="MingLiU_HKSCS-ExtB"/>
                <a:cs typeface="MingLiU_HKSCS-ExtB"/>
              </a:rPr>
              <a:t>課程</a:t>
            </a:r>
            <a:endParaRPr sz="2400">
              <a:latin typeface="MingLiU_HKSCS-ExtB"/>
              <a:cs typeface="MingLiU_HKSCS-ExtB"/>
            </a:endParaRPr>
          </a:p>
          <a:p>
            <a:pPr marL="517525" marR="504190" algn="just">
              <a:lnSpc>
                <a:spcPct val="125000"/>
              </a:lnSpc>
              <a:spcBef>
                <a:spcPts val="2845"/>
              </a:spcBef>
            </a:pPr>
            <a:r>
              <a:rPr sz="2400" spc="-50" dirty="0">
                <a:latin typeface="MingLiU_HKSCS-ExtB"/>
                <a:cs typeface="MingLiU_HKSCS-ExtB"/>
              </a:rPr>
              <a:t>學生職能態度養成</a:t>
            </a:r>
            <a:endParaRPr sz="2400">
              <a:latin typeface="MingLiU_HKSCS-ExtB"/>
              <a:cs typeface="MingLiU_HKSCS-ExtB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3005815" y="6099047"/>
            <a:ext cx="455930" cy="502920"/>
          </a:xfrm>
          <a:custGeom>
            <a:avLst/>
            <a:gdLst/>
            <a:ahLst/>
            <a:cxnLst/>
            <a:rect l="l" t="t" r="r" b="b"/>
            <a:pathLst>
              <a:path w="455930" h="502920">
                <a:moveTo>
                  <a:pt x="321437" y="0"/>
                </a:moveTo>
                <a:lnTo>
                  <a:pt x="321437" y="125730"/>
                </a:lnTo>
                <a:lnTo>
                  <a:pt x="0" y="125730"/>
                </a:lnTo>
                <a:lnTo>
                  <a:pt x="0" y="377189"/>
                </a:lnTo>
                <a:lnTo>
                  <a:pt x="321437" y="377189"/>
                </a:lnTo>
                <a:lnTo>
                  <a:pt x="321437" y="502920"/>
                </a:lnTo>
                <a:lnTo>
                  <a:pt x="455676" y="251460"/>
                </a:lnTo>
                <a:lnTo>
                  <a:pt x="321437" y="0"/>
                </a:lnTo>
                <a:close/>
              </a:path>
            </a:pathLst>
          </a:custGeom>
          <a:solidFill>
            <a:srgbClr val="B5CD8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91084" y="120395"/>
            <a:ext cx="2083307" cy="998220"/>
          </a:xfrm>
          <a:prstGeom prst="rect">
            <a:avLst/>
          </a:prstGeom>
        </p:spPr>
      </p:pic>
      <p:sp>
        <p:nvSpPr>
          <p:cNvPr id="18" name="object 18"/>
          <p:cNvSpPr txBox="1"/>
          <p:nvPr/>
        </p:nvSpPr>
        <p:spPr>
          <a:xfrm>
            <a:off x="435965" y="171068"/>
            <a:ext cx="1804670" cy="9410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00"/>
              </a:spcBef>
            </a:pPr>
            <a:r>
              <a:rPr sz="2000" spc="-10">
                <a:latin typeface="MingLiU_HKSCS-ExtB"/>
                <a:cs typeface="MingLiU_HKSCS-ExtB"/>
              </a:rPr>
              <a:t>11</a:t>
            </a:r>
            <a:r>
              <a:rPr lang="en-US" altLang="zh-TW" sz="2000" spc="-10">
                <a:latin typeface="MingLiU_HKSCS-ExtB"/>
                <a:cs typeface="MingLiU_HKSCS-ExtB"/>
              </a:rPr>
              <a:t>2</a:t>
            </a:r>
            <a:r>
              <a:rPr sz="2000" spc="-25">
                <a:latin typeface="MingLiU_HKSCS-ExtB"/>
                <a:cs typeface="MingLiU_HKSCS-ExtB"/>
              </a:rPr>
              <a:t>學年</a:t>
            </a:r>
            <a:endParaRPr sz="2000" dirty="0">
              <a:latin typeface="MingLiU_HKSCS-ExtB"/>
              <a:cs typeface="MingLiU_HKSCS-ExtB"/>
            </a:endParaRPr>
          </a:p>
          <a:p>
            <a:pPr marL="1905" algn="ctr">
              <a:lnSpc>
                <a:spcPct val="100000"/>
              </a:lnSpc>
            </a:pPr>
            <a:r>
              <a:rPr sz="2000" spc="-20" dirty="0">
                <a:latin typeface="MingLiU_HKSCS-ExtB"/>
                <a:cs typeface="MingLiU_HKSCS-ExtB"/>
              </a:rPr>
              <a:t>社會工作系</a:t>
            </a:r>
            <a:endParaRPr sz="2000" dirty="0">
              <a:latin typeface="MingLiU_HKSCS-ExtB"/>
              <a:cs typeface="MingLiU_HKSCS-ExtB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2000" spc="-20" dirty="0">
                <a:latin typeface="MingLiU_HKSCS-ExtB"/>
                <a:cs typeface="MingLiU_HKSCS-ExtB"/>
              </a:rPr>
              <a:t>日四技課程地圖</a:t>
            </a:r>
            <a:endParaRPr sz="2000" dirty="0">
              <a:latin typeface="MingLiU_HKSCS-ExtB"/>
              <a:cs typeface="MingLiU_HKSCS-ExtB"/>
            </a:endParaRPr>
          </a:p>
        </p:txBody>
      </p:sp>
      <p:graphicFrame>
        <p:nvGraphicFramePr>
          <p:cNvPr id="19" name="object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9925606"/>
              </p:ext>
            </p:extLst>
          </p:nvPr>
        </p:nvGraphicFramePr>
        <p:xfrm>
          <a:off x="2876550" y="54809"/>
          <a:ext cx="15313293" cy="12134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772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408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9267"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2000" spc="-15" dirty="0">
                          <a:solidFill>
                            <a:srgbClr val="FFFFFF"/>
                          </a:solidFill>
                          <a:latin typeface="MingLiU_HKSCS-ExtB"/>
                          <a:cs typeface="MingLiU_HKSCS-ExtB"/>
                        </a:rPr>
                        <a:t>教育目標</a:t>
                      </a:r>
                      <a:endParaRPr sz="2000">
                        <a:latin typeface="MingLiU_HKSCS-ExtB"/>
                        <a:cs typeface="MingLiU_HKSCS-ExtB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CF7A79"/>
                      </a:solidFill>
                      <a:prstDash val="solid"/>
                    </a:lnL>
                    <a:lnR w="12700">
                      <a:solidFill>
                        <a:srgbClr val="CF7A79"/>
                      </a:solidFill>
                      <a:prstDash val="solid"/>
                    </a:lnR>
                    <a:lnT w="12700">
                      <a:solidFill>
                        <a:srgbClr val="CF7A79"/>
                      </a:solidFill>
                      <a:prstDash val="solid"/>
                    </a:lnT>
                    <a:lnB w="12700">
                      <a:solidFill>
                        <a:srgbClr val="CF7A79"/>
                      </a:solidFill>
                      <a:prstDash val="soli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73660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2000" spc="-15" dirty="0">
                          <a:solidFill>
                            <a:srgbClr val="FFFFFF"/>
                          </a:solidFill>
                          <a:latin typeface="MingLiU_HKSCS-ExtB"/>
                          <a:cs typeface="MingLiU_HKSCS-ExtB"/>
                        </a:rPr>
                        <a:t>核心能力</a:t>
                      </a:r>
                      <a:endParaRPr sz="2000">
                        <a:latin typeface="MingLiU_HKSCS-ExtB"/>
                        <a:cs typeface="MingLiU_HKSCS-ExtB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CF7A79"/>
                      </a:solidFill>
                      <a:prstDash val="solid"/>
                    </a:lnL>
                    <a:lnR w="12700">
                      <a:solidFill>
                        <a:srgbClr val="CF7A79"/>
                      </a:solidFill>
                      <a:prstDash val="solid"/>
                    </a:lnR>
                    <a:lnT w="12700">
                      <a:solidFill>
                        <a:srgbClr val="CF7A79"/>
                      </a:solidFill>
                      <a:prstDash val="solid"/>
                    </a:lnT>
                    <a:lnB w="12700">
                      <a:solidFill>
                        <a:srgbClr val="CF7A79"/>
                      </a:solidFill>
                      <a:prstDash val="solid"/>
                    </a:lnB>
                    <a:solidFill>
                      <a:srgbClr val="C050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7157">
                <a:tc>
                  <a:txBody>
                    <a:bodyPr/>
                    <a:lstStyle/>
                    <a:p>
                      <a:pPr marL="18288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2000" spc="-30" dirty="0" err="1">
                          <a:latin typeface="MingLiU_HKSCS-ExtB"/>
                          <a:cs typeface="MingLiU_HKSCS-ExtB"/>
                        </a:rPr>
                        <a:t>培養具備社會關懷、福利服務專業知能之綜融性社會工作實務人</a:t>
                      </a:r>
                      <a:r>
                        <a:rPr lang="zh-TW" altLang="en-US" sz="2000" spc="-30">
                          <a:latin typeface="MingLiU_HKSCS-ExtB"/>
                          <a:cs typeface="MingLiU_HKSCS-ExtB"/>
                        </a:rPr>
                        <a:t>才</a:t>
                      </a:r>
                      <a:r>
                        <a:rPr sz="2000" spc="-30">
                          <a:latin typeface="MingLiU_HKSCS-ExtB"/>
                          <a:cs typeface="MingLiU_HKSCS-ExtB"/>
                        </a:rPr>
                        <a:t>。</a:t>
                      </a:r>
                      <a:endParaRPr sz="2000" dirty="0">
                        <a:latin typeface="MingLiU_HKSCS-ExtB"/>
                        <a:cs typeface="MingLiU_HKSCS-ExtB"/>
                      </a:endParaRPr>
                    </a:p>
                  </a:txBody>
                  <a:tcPr marL="0" marR="0" marT="5080" marB="0">
                    <a:lnL w="12700">
                      <a:solidFill>
                        <a:srgbClr val="CF7A79"/>
                      </a:solidFill>
                      <a:prstDash val="solid"/>
                    </a:lnL>
                    <a:lnR w="12700">
                      <a:solidFill>
                        <a:srgbClr val="CF7A79"/>
                      </a:solidFill>
                      <a:prstDash val="solid"/>
                    </a:lnR>
                    <a:lnT w="12700">
                      <a:solidFill>
                        <a:srgbClr val="CF7A79"/>
                      </a:solidFill>
                      <a:prstDash val="solid"/>
                    </a:lnT>
                    <a:lnB w="12700">
                      <a:solidFill>
                        <a:srgbClr val="CF7A79"/>
                      </a:solidFill>
                      <a:prstDash val="solid"/>
                    </a:lnB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L="635" marR="114300" indent="101600" algn="just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spc="-20" dirty="0">
                          <a:latin typeface="MingLiU_HKSCS-ExtB"/>
                          <a:cs typeface="MingLiU_HKSCS-ExtB"/>
                        </a:rPr>
                        <a:t>1</a:t>
                      </a:r>
                      <a:r>
                        <a:rPr sz="1800" spc="-25" dirty="0">
                          <a:latin typeface="MingLiU_HKSCS-ExtB"/>
                          <a:cs typeface="MingLiU_HKSCS-ExtB"/>
                        </a:rPr>
                        <a:t>.社會照顧與社工專業之能力</a:t>
                      </a:r>
                      <a:r>
                        <a:rPr lang="en-US" sz="1800" spc="-25" dirty="0">
                          <a:latin typeface="MingLiU_HKSCS-ExtB"/>
                          <a:cs typeface="MingLiU_HKSCS-ExtB"/>
                        </a:rPr>
                        <a:t>       </a:t>
                      </a:r>
                      <a:r>
                        <a:rPr sz="1800" spc="-25" dirty="0">
                          <a:latin typeface="MingLiU_HKSCS-ExtB"/>
                          <a:cs typeface="MingLiU_HKSCS-ExtB"/>
                        </a:rPr>
                        <a:t>2.</a:t>
                      </a:r>
                      <a:r>
                        <a:rPr sz="1800" spc="-10" dirty="0">
                          <a:latin typeface="MingLiU_HKSCS-ExtB"/>
                          <a:cs typeface="MingLiU_HKSCS-ExtB"/>
                        </a:rPr>
                        <a:t>社福方案規劃與執行之能力</a:t>
                      </a:r>
                      <a:endParaRPr lang="en-US" sz="1800" spc="-10" dirty="0">
                        <a:latin typeface="MingLiU_HKSCS-ExtB"/>
                        <a:cs typeface="MingLiU_HKSCS-ExtB"/>
                      </a:endParaRPr>
                    </a:p>
                    <a:p>
                      <a:pPr marL="635" marR="114300" indent="101600" algn="just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spc="-20" dirty="0">
                          <a:latin typeface="MingLiU_HKSCS-ExtB"/>
                          <a:cs typeface="MingLiU_HKSCS-ExtB"/>
                        </a:rPr>
                        <a:t>3</a:t>
                      </a:r>
                      <a:r>
                        <a:rPr sz="1800" spc="-30" dirty="0">
                          <a:latin typeface="MingLiU_HKSCS-ExtB"/>
                          <a:cs typeface="MingLiU_HKSCS-ExtB"/>
                        </a:rPr>
                        <a:t>.社會問題分析與解決之能</a:t>
                      </a:r>
                      <a:r>
                        <a:rPr sz="1800" spc="-10" dirty="0">
                          <a:latin typeface="MingLiU_HKSCS-ExtB"/>
                          <a:cs typeface="MingLiU_HKSCS-ExtB"/>
                        </a:rPr>
                        <a:t>力</a:t>
                      </a:r>
                      <a:r>
                        <a:rPr lang="en-US" sz="1800" spc="-10" dirty="0">
                          <a:latin typeface="MingLiU_HKSCS-ExtB"/>
                          <a:cs typeface="MingLiU_HKSCS-ExtB"/>
                        </a:rPr>
                        <a:t>       </a:t>
                      </a:r>
                      <a:r>
                        <a:rPr sz="1800" spc="-20" dirty="0">
                          <a:latin typeface="MingLiU_HKSCS-ExtB"/>
                          <a:cs typeface="MingLiU_HKSCS-ExtB"/>
                        </a:rPr>
                        <a:t>4</a:t>
                      </a:r>
                      <a:r>
                        <a:rPr sz="1800" spc="-25" dirty="0">
                          <a:latin typeface="MingLiU_HKSCS-ExtB"/>
                          <a:cs typeface="MingLiU_HKSCS-ExtB"/>
                        </a:rPr>
                        <a:t>.社會資源理解與連結之能力</a:t>
                      </a:r>
                      <a:endParaRPr lang="en-US" sz="1800" spc="-25" dirty="0">
                        <a:latin typeface="MingLiU_HKSCS-ExtB"/>
                        <a:cs typeface="MingLiU_HKSCS-ExtB"/>
                      </a:endParaRPr>
                    </a:p>
                    <a:p>
                      <a:pPr marL="635" marR="114300" indent="101600" algn="just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spc="-20" dirty="0">
                          <a:latin typeface="MingLiU_HKSCS-ExtB"/>
                          <a:cs typeface="MingLiU_HKSCS-ExtB"/>
                        </a:rPr>
                        <a:t>5</a:t>
                      </a:r>
                      <a:r>
                        <a:rPr sz="1800" spc="-15" dirty="0">
                          <a:latin typeface="MingLiU_HKSCS-ExtB"/>
                          <a:cs typeface="MingLiU_HKSCS-ExtB"/>
                        </a:rPr>
                        <a:t>.團隊合作及溝通協商之能力</a:t>
                      </a:r>
                      <a:r>
                        <a:rPr lang="en-US" sz="1800" spc="-15" dirty="0">
                          <a:latin typeface="MingLiU_HKSCS-ExtB"/>
                          <a:cs typeface="MingLiU_HKSCS-ExtB"/>
                        </a:rPr>
                        <a:t>      </a:t>
                      </a:r>
                      <a:r>
                        <a:rPr sz="1800" spc="-15" dirty="0">
                          <a:latin typeface="MingLiU_HKSCS-ExtB"/>
                          <a:cs typeface="MingLiU_HKSCS-ExtB"/>
                        </a:rPr>
                        <a:t> </a:t>
                      </a:r>
                      <a:r>
                        <a:rPr sz="1800" spc="-20" dirty="0">
                          <a:latin typeface="MingLiU_HKSCS-ExtB"/>
                          <a:cs typeface="MingLiU_HKSCS-ExtB"/>
                        </a:rPr>
                        <a:t>6</a:t>
                      </a:r>
                      <a:r>
                        <a:rPr sz="1800" spc="-30" dirty="0">
                          <a:latin typeface="MingLiU_HKSCS-ExtB"/>
                          <a:cs typeface="MingLiU_HKSCS-ExtB"/>
                        </a:rPr>
                        <a:t>.社工倫理與價值實踐之能</a:t>
                      </a:r>
                      <a:endParaRPr sz="1800" dirty="0">
                        <a:latin typeface="MingLiU_HKSCS-ExtB"/>
                        <a:cs typeface="MingLiU_HKSCS-ExtB"/>
                      </a:endParaRPr>
                    </a:p>
                  </a:txBody>
                  <a:tcPr marL="0" marR="0" marT="635" marB="0">
                    <a:lnL w="12700">
                      <a:solidFill>
                        <a:srgbClr val="CF7A79"/>
                      </a:solidFill>
                      <a:prstDash val="solid"/>
                    </a:lnL>
                    <a:lnR w="12700">
                      <a:solidFill>
                        <a:srgbClr val="CF7A79"/>
                      </a:solidFill>
                      <a:prstDash val="solid"/>
                    </a:lnR>
                    <a:lnT w="12700">
                      <a:solidFill>
                        <a:srgbClr val="CF7A79"/>
                      </a:solidFill>
                      <a:prstDash val="solid"/>
                    </a:lnT>
                    <a:lnB w="12700">
                      <a:solidFill>
                        <a:srgbClr val="CF7A79"/>
                      </a:solidFill>
                      <a:prstDash val="solid"/>
                    </a:lnB>
                    <a:solidFill>
                      <a:srgbClr val="EED2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0" name="object 2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166232" y="6129602"/>
            <a:ext cx="665988" cy="476755"/>
          </a:xfrm>
          <a:prstGeom prst="rect">
            <a:avLst/>
          </a:prstGeom>
        </p:spPr>
      </p:pic>
      <p:sp>
        <p:nvSpPr>
          <p:cNvPr id="21" name="object 21"/>
          <p:cNvSpPr txBox="1"/>
          <p:nvPr/>
        </p:nvSpPr>
        <p:spPr>
          <a:xfrm>
            <a:off x="16178950" y="3293991"/>
            <a:ext cx="2208037" cy="6264535"/>
          </a:xfrm>
          <a:prstGeom prst="rect">
            <a:avLst/>
          </a:prstGeom>
          <a:solidFill>
            <a:srgbClr val="D6E3BC"/>
          </a:solidFill>
        </p:spPr>
        <p:txBody>
          <a:bodyPr vert="horz" wrap="square" lIns="0" tIns="229870" rIns="0" bIns="0" rtlCol="0">
            <a:spAutoFit/>
          </a:bodyPr>
          <a:lstStyle/>
          <a:p>
            <a:pPr marL="635" marR="271780" indent="-635">
              <a:lnSpc>
                <a:spcPct val="100000"/>
              </a:lnSpc>
              <a:spcBef>
                <a:spcPts val="1810"/>
              </a:spcBef>
              <a:buSzPct val="96428"/>
              <a:buAutoNum type="arabicPeriod"/>
              <a:tabLst>
                <a:tab pos="355600" algn="l"/>
              </a:tabLst>
            </a:pPr>
            <a:r>
              <a:rPr sz="2800" spc="-45" dirty="0">
                <a:latin typeface="MingLiU_HKSCS-ExtB"/>
                <a:cs typeface="MingLiU_HKSCS-ExtB"/>
              </a:rPr>
              <a:t>	</a:t>
            </a:r>
            <a:r>
              <a:rPr sz="2400" spc="-45" dirty="0" err="1">
                <a:latin typeface="MingLiU_HKSCS-ExtB"/>
                <a:cs typeface="MingLiU_HKSCS-ExtB"/>
              </a:rPr>
              <a:t>社會工</a:t>
            </a:r>
            <a:r>
              <a:rPr lang="zh-TW" altLang="en-US" sz="2400" spc="-45" dirty="0">
                <a:latin typeface="MingLiU_HKSCS-ExtB"/>
                <a:cs typeface="MingLiU_HKSCS-ExtB"/>
              </a:rPr>
              <a:t>作</a:t>
            </a:r>
            <a:r>
              <a:rPr sz="2400" spc="-50" dirty="0">
                <a:latin typeface="MingLiU_HKSCS-ExtB"/>
                <a:cs typeface="MingLiU_HKSCS-ExtB"/>
              </a:rPr>
              <a:t>者</a:t>
            </a:r>
            <a:endParaRPr sz="2400" dirty="0">
              <a:latin typeface="MingLiU_HKSCS-ExtB"/>
              <a:cs typeface="MingLiU_HKSCS-ExtB"/>
            </a:endParaRPr>
          </a:p>
          <a:p>
            <a:pPr marL="635" marR="67310" lvl="1" indent="457200">
              <a:lnSpc>
                <a:spcPct val="100000"/>
              </a:lnSpc>
              <a:spcBef>
                <a:spcPts val="20"/>
              </a:spcBef>
              <a:buSzPct val="95833"/>
              <a:buAutoNum type="arabicParenBoth"/>
              <a:tabLst>
                <a:tab pos="457834" algn="l"/>
              </a:tabLst>
            </a:pPr>
            <a:r>
              <a:rPr sz="2400" spc="-10" dirty="0">
                <a:latin typeface="MingLiU_HKSCS-ExtB"/>
                <a:cs typeface="MingLiU_HKSCS-ExtB"/>
              </a:rPr>
              <a:t>各層級政府社政單位之社</a:t>
            </a:r>
            <a:r>
              <a:rPr sz="2400" spc="-20" dirty="0">
                <a:latin typeface="MingLiU_HKSCS-ExtB"/>
                <a:cs typeface="MingLiU_HKSCS-ExtB"/>
              </a:rPr>
              <a:t>工人員</a:t>
            </a:r>
            <a:endParaRPr sz="2400" dirty="0">
              <a:latin typeface="MingLiU_HKSCS-ExtB"/>
              <a:cs typeface="MingLiU_HKSCS-ExtB"/>
            </a:endParaRPr>
          </a:p>
          <a:p>
            <a:pPr marL="635" marR="67310" lvl="1" indent="457200">
              <a:lnSpc>
                <a:spcPct val="100000"/>
              </a:lnSpc>
              <a:buSzPct val="95833"/>
              <a:buAutoNum type="arabicParenBoth"/>
              <a:tabLst>
                <a:tab pos="457834" algn="l"/>
              </a:tabLst>
            </a:pPr>
            <a:r>
              <a:rPr sz="2400" spc="-15" dirty="0">
                <a:latin typeface="MingLiU_HKSCS-ExtB"/>
                <a:cs typeface="MingLiU_HKSCS-ExtB"/>
              </a:rPr>
              <a:t>學校社工</a:t>
            </a:r>
            <a:r>
              <a:rPr sz="2400" spc="-50" dirty="0">
                <a:latin typeface="MingLiU_HKSCS-ExtB"/>
                <a:cs typeface="MingLiU_HKSCS-ExtB"/>
              </a:rPr>
              <a:t> </a:t>
            </a:r>
            <a:r>
              <a:rPr sz="2400" spc="-10" dirty="0">
                <a:latin typeface="MingLiU_HKSCS-ExtB"/>
                <a:cs typeface="MingLiU_HKSCS-ExtB"/>
              </a:rPr>
              <a:t>(3)</a:t>
            </a:r>
            <a:r>
              <a:rPr sz="2400" spc="-20" dirty="0">
                <a:latin typeface="MingLiU_HKSCS-ExtB"/>
                <a:cs typeface="MingLiU_HKSCS-ExtB"/>
              </a:rPr>
              <a:t>社工師事務</a:t>
            </a:r>
            <a:r>
              <a:rPr sz="2400" spc="-50" dirty="0">
                <a:latin typeface="MingLiU_HKSCS-ExtB"/>
                <a:cs typeface="MingLiU_HKSCS-ExtB"/>
              </a:rPr>
              <a:t>所</a:t>
            </a:r>
            <a:endParaRPr sz="2400" dirty="0">
              <a:latin typeface="MingLiU_HKSCS-ExtB"/>
              <a:cs typeface="MingLiU_HKSCS-ExtB"/>
            </a:endParaRPr>
          </a:p>
          <a:p>
            <a:pPr marL="635" marR="67310">
              <a:lnSpc>
                <a:spcPct val="100000"/>
              </a:lnSpc>
              <a:spcBef>
                <a:spcPts val="5"/>
              </a:spcBef>
            </a:pPr>
            <a:r>
              <a:rPr sz="2400" dirty="0">
                <a:latin typeface="MingLiU_HKSCS-ExtB"/>
                <a:cs typeface="MingLiU_HKSCS-ExtB"/>
              </a:rPr>
              <a:t>(4)</a:t>
            </a:r>
            <a:r>
              <a:rPr sz="2400" spc="-10" dirty="0">
                <a:latin typeface="MingLiU_HKSCS-ExtB"/>
                <a:cs typeface="MingLiU_HKSCS-ExtB"/>
              </a:rPr>
              <a:t>社會福利機構之社工人員</a:t>
            </a:r>
            <a:r>
              <a:rPr sz="2400" spc="-50" dirty="0">
                <a:latin typeface="MingLiU_HKSCS-ExtB"/>
                <a:cs typeface="MingLiU_HKSCS-ExtB"/>
              </a:rPr>
              <a:t> </a:t>
            </a:r>
            <a:r>
              <a:rPr sz="2400" dirty="0">
                <a:latin typeface="MingLiU_HKSCS-ExtB"/>
                <a:cs typeface="MingLiU_HKSCS-ExtB"/>
              </a:rPr>
              <a:t>(5)</a:t>
            </a:r>
            <a:r>
              <a:rPr sz="2400" spc="-15" dirty="0" err="1">
                <a:latin typeface="MingLiU_HKSCS-ExtB"/>
                <a:cs typeface="MingLiU_HKSCS-ExtB"/>
              </a:rPr>
              <a:t>醫護社工</a:t>
            </a:r>
            <a:endParaRPr lang="en-US" sz="2400" spc="-15" dirty="0">
              <a:latin typeface="MingLiU_HKSCS-ExtB"/>
              <a:cs typeface="MingLiU_HKSCS-ExtB"/>
            </a:endParaRPr>
          </a:p>
          <a:p>
            <a:pPr marL="635" marR="67310">
              <a:lnSpc>
                <a:spcPct val="100000"/>
              </a:lnSpc>
              <a:spcBef>
                <a:spcPts val="5"/>
              </a:spcBef>
            </a:pPr>
            <a:endParaRPr sz="2400" dirty="0">
              <a:latin typeface="MingLiU_HKSCS-ExtB"/>
              <a:cs typeface="MingLiU_HKSCS-ExtB"/>
            </a:endParaRPr>
          </a:p>
          <a:p>
            <a:pPr marL="635" marR="67310">
              <a:lnSpc>
                <a:spcPct val="100099"/>
              </a:lnSpc>
            </a:pPr>
            <a:r>
              <a:rPr sz="2800" spc="-20" dirty="0">
                <a:latin typeface="MingLiU_HKSCS-ExtB"/>
                <a:cs typeface="MingLiU_HKSCS-ExtB"/>
              </a:rPr>
              <a:t>2.</a:t>
            </a:r>
            <a:r>
              <a:rPr sz="2400" spc="-45" dirty="0">
                <a:latin typeface="MingLiU_HKSCS-ExtB"/>
                <a:cs typeface="MingLiU_HKSCS-ExtB"/>
              </a:rPr>
              <a:t>長期照顧</a:t>
            </a:r>
            <a:r>
              <a:rPr sz="2400" spc="-40" dirty="0">
                <a:latin typeface="MingLiU_HKSCS-ExtB"/>
                <a:cs typeface="MingLiU_HKSCS-ExtB"/>
              </a:rPr>
              <a:t>專業人員</a:t>
            </a:r>
            <a:endParaRPr lang="en-US" sz="2400" spc="-40" dirty="0">
              <a:latin typeface="MingLiU_HKSCS-ExtB"/>
              <a:cs typeface="MingLiU_HKSCS-ExtB"/>
            </a:endParaRPr>
          </a:p>
          <a:p>
            <a:pPr marL="635" marR="67310">
              <a:lnSpc>
                <a:spcPct val="100099"/>
              </a:lnSpc>
            </a:pPr>
            <a:r>
              <a:rPr lang="en-US" sz="2400" spc="-40" dirty="0">
                <a:latin typeface="MingLiU_HKSCS-ExtB"/>
                <a:cs typeface="MingLiU_HKSCS-ExtB"/>
              </a:rPr>
              <a:t>(1)</a:t>
            </a:r>
            <a:r>
              <a:rPr sz="2400" spc="-10" dirty="0" err="1">
                <a:latin typeface="MingLiU_HKSCS-ExtB"/>
                <a:cs typeface="MingLiU_HKSCS-ExtB"/>
              </a:rPr>
              <a:t>機構式照顧</a:t>
            </a:r>
            <a:r>
              <a:rPr sz="2400" spc="-50" dirty="0">
                <a:latin typeface="MingLiU_HKSCS-ExtB"/>
                <a:cs typeface="MingLiU_HKSCS-ExtB"/>
              </a:rPr>
              <a:t> </a:t>
            </a:r>
            <a:r>
              <a:rPr sz="2400" dirty="0">
                <a:latin typeface="MingLiU_HKSCS-ExtB"/>
                <a:cs typeface="MingLiU_HKSCS-ExtB"/>
              </a:rPr>
              <a:t>(2)</a:t>
            </a:r>
            <a:r>
              <a:rPr sz="2400" spc="-10" dirty="0">
                <a:latin typeface="MingLiU_HKSCS-ExtB"/>
                <a:cs typeface="MingLiU_HKSCS-ExtB"/>
              </a:rPr>
              <a:t>居家式照顧</a:t>
            </a:r>
            <a:r>
              <a:rPr sz="2400" spc="-50" dirty="0">
                <a:latin typeface="MingLiU_HKSCS-ExtB"/>
                <a:cs typeface="MingLiU_HKSCS-ExtB"/>
              </a:rPr>
              <a:t> </a:t>
            </a:r>
            <a:r>
              <a:rPr sz="2400" dirty="0">
                <a:latin typeface="MingLiU_HKSCS-ExtB"/>
                <a:cs typeface="MingLiU_HKSCS-ExtB"/>
              </a:rPr>
              <a:t>(3)</a:t>
            </a:r>
            <a:r>
              <a:rPr sz="2400" spc="-10" dirty="0">
                <a:latin typeface="MingLiU_HKSCS-ExtB"/>
                <a:cs typeface="MingLiU_HKSCS-ExtB"/>
              </a:rPr>
              <a:t>社區式照顧</a:t>
            </a:r>
            <a:endParaRPr sz="2400" dirty="0">
              <a:latin typeface="MingLiU_HKSCS-ExtB"/>
              <a:cs typeface="MingLiU_HKSCS-ExtB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15630331" y="6132185"/>
            <a:ext cx="454659" cy="504825"/>
          </a:xfrm>
          <a:custGeom>
            <a:avLst/>
            <a:gdLst/>
            <a:ahLst/>
            <a:cxnLst/>
            <a:rect l="l" t="t" r="r" b="b"/>
            <a:pathLst>
              <a:path w="454659" h="504825">
                <a:moveTo>
                  <a:pt x="320294" y="0"/>
                </a:moveTo>
                <a:lnTo>
                  <a:pt x="320294" y="126111"/>
                </a:lnTo>
                <a:lnTo>
                  <a:pt x="0" y="126111"/>
                </a:lnTo>
                <a:lnTo>
                  <a:pt x="0" y="378333"/>
                </a:lnTo>
                <a:lnTo>
                  <a:pt x="320294" y="378333"/>
                </a:lnTo>
                <a:lnTo>
                  <a:pt x="320294" y="504444"/>
                </a:lnTo>
                <a:lnTo>
                  <a:pt x="454151" y="252222"/>
                </a:lnTo>
                <a:lnTo>
                  <a:pt x="320294" y="0"/>
                </a:lnTo>
                <a:close/>
              </a:path>
            </a:pathLst>
          </a:custGeom>
          <a:solidFill>
            <a:srgbClr val="B5CD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0807385" y="4482084"/>
            <a:ext cx="2062480" cy="3964304"/>
          </a:xfrm>
          <a:prstGeom prst="rect">
            <a:avLst/>
          </a:prstGeom>
          <a:solidFill>
            <a:srgbClr val="4F81BC"/>
          </a:solidFill>
          <a:ln w="25907">
            <a:solidFill>
              <a:srgbClr val="385D89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3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3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sz="3200" dirty="0">
              <a:latin typeface="Times New Roman"/>
              <a:cs typeface="Times New Roman"/>
            </a:endParaRPr>
          </a:p>
          <a:p>
            <a:pPr marL="217170" marR="210820">
              <a:lnSpc>
                <a:spcPct val="100000"/>
              </a:lnSpc>
            </a:pPr>
            <a:r>
              <a:rPr sz="3200" spc="-20" dirty="0">
                <a:solidFill>
                  <a:srgbClr val="FFFFFF"/>
                </a:solidFill>
                <a:latin typeface="MingLiU_HKSCS-ExtB"/>
                <a:cs typeface="MingLiU_HKSCS-ExtB"/>
              </a:rPr>
              <a:t>社會工作實務領域</a:t>
            </a:r>
            <a:endParaRPr sz="3200" dirty="0">
              <a:latin typeface="MingLiU_HKSCS-ExtB"/>
              <a:cs typeface="MingLiU_HKSCS-ExtB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13085063" y="1670303"/>
            <a:ext cx="423545" cy="147320"/>
          </a:xfrm>
          <a:custGeom>
            <a:avLst/>
            <a:gdLst/>
            <a:ahLst/>
            <a:cxnLst/>
            <a:rect l="l" t="t" r="r" b="b"/>
            <a:pathLst>
              <a:path w="423544" h="147319">
                <a:moveTo>
                  <a:pt x="349757" y="0"/>
                </a:moveTo>
                <a:lnTo>
                  <a:pt x="349757" y="36829"/>
                </a:lnTo>
                <a:lnTo>
                  <a:pt x="0" y="36829"/>
                </a:lnTo>
                <a:lnTo>
                  <a:pt x="0" y="110489"/>
                </a:lnTo>
                <a:lnTo>
                  <a:pt x="349757" y="110489"/>
                </a:lnTo>
                <a:lnTo>
                  <a:pt x="349757" y="147320"/>
                </a:lnTo>
                <a:lnTo>
                  <a:pt x="423291" y="73659"/>
                </a:lnTo>
                <a:lnTo>
                  <a:pt x="349757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586227" y="1641347"/>
            <a:ext cx="539115" cy="142875"/>
          </a:xfrm>
          <a:custGeom>
            <a:avLst/>
            <a:gdLst/>
            <a:ahLst/>
            <a:cxnLst/>
            <a:rect l="l" t="t" r="r" b="b"/>
            <a:pathLst>
              <a:path w="539114" h="142875">
                <a:moveTo>
                  <a:pt x="445389" y="0"/>
                </a:moveTo>
                <a:lnTo>
                  <a:pt x="445389" y="35686"/>
                </a:lnTo>
                <a:lnTo>
                  <a:pt x="0" y="35686"/>
                </a:lnTo>
                <a:lnTo>
                  <a:pt x="0" y="107060"/>
                </a:lnTo>
                <a:lnTo>
                  <a:pt x="445389" y="107060"/>
                </a:lnTo>
                <a:lnTo>
                  <a:pt x="445389" y="142748"/>
                </a:lnTo>
                <a:lnTo>
                  <a:pt x="539115" y="71374"/>
                </a:lnTo>
                <a:lnTo>
                  <a:pt x="445389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7" name="object 2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391155" y="6196583"/>
            <a:ext cx="665988" cy="475488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252044" y="6140451"/>
            <a:ext cx="665988" cy="476755"/>
          </a:xfrm>
          <a:prstGeom prst="rect">
            <a:avLst/>
          </a:prstGeom>
        </p:spPr>
      </p:pic>
      <p:sp>
        <p:nvSpPr>
          <p:cNvPr id="29" name="object 29"/>
          <p:cNvSpPr/>
          <p:nvPr/>
        </p:nvSpPr>
        <p:spPr>
          <a:xfrm>
            <a:off x="6147815" y="1641347"/>
            <a:ext cx="541020" cy="142875"/>
          </a:xfrm>
          <a:custGeom>
            <a:avLst/>
            <a:gdLst/>
            <a:ahLst/>
            <a:cxnLst/>
            <a:rect l="l" t="t" r="r" b="b"/>
            <a:pathLst>
              <a:path w="541020" h="142875">
                <a:moveTo>
                  <a:pt x="446659" y="0"/>
                </a:moveTo>
                <a:lnTo>
                  <a:pt x="446659" y="35686"/>
                </a:lnTo>
                <a:lnTo>
                  <a:pt x="0" y="35686"/>
                </a:lnTo>
                <a:lnTo>
                  <a:pt x="0" y="107060"/>
                </a:lnTo>
                <a:lnTo>
                  <a:pt x="446659" y="107060"/>
                </a:lnTo>
                <a:lnTo>
                  <a:pt x="446659" y="142748"/>
                </a:lnTo>
                <a:lnTo>
                  <a:pt x="540638" y="71374"/>
                </a:lnTo>
                <a:lnTo>
                  <a:pt x="446659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018776" y="1659635"/>
            <a:ext cx="539115" cy="144780"/>
          </a:xfrm>
          <a:custGeom>
            <a:avLst/>
            <a:gdLst/>
            <a:ahLst/>
            <a:cxnLst/>
            <a:rect l="l" t="t" r="r" b="b"/>
            <a:pathLst>
              <a:path w="539115" h="144780">
                <a:moveTo>
                  <a:pt x="445389" y="0"/>
                </a:moveTo>
                <a:lnTo>
                  <a:pt x="445389" y="36068"/>
                </a:lnTo>
                <a:lnTo>
                  <a:pt x="0" y="36068"/>
                </a:lnTo>
                <a:lnTo>
                  <a:pt x="0" y="108203"/>
                </a:lnTo>
                <a:lnTo>
                  <a:pt x="445389" y="108203"/>
                </a:lnTo>
                <a:lnTo>
                  <a:pt x="445389" y="144272"/>
                </a:lnTo>
                <a:lnTo>
                  <a:pt x="539115" y="72136"/>
                </a:lnTo>
                <a:lnTo>
                  <a:pt x="445389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23">
            <a:extLst>
              <a:ext uri="{FF2B5EF4-FFF2-40B4-BE49-F238E27FC236}">
                <a16:creationId xmlns:a16="http://schemas.microsoft.com/office/drawing/2014/main" id="{E4BEB460-59B6-4AFE-BA5D-658F5D640524}"/>
              </a:ext>
            </a:extLst>
          </p:cNvPr>
          <p:cNvSpPr txBox="1"/>
          <p:nvPr/>
        </p:nvSpPr>
        <p:spPr>
          <a:xfrm>
            <a:off x="13566604" y="3229924"/>
            <a:ext cx="1999048" cy="6408806"/>
          </a:xfrm>
          <a:prstGeom prst="rect">
            <a:avLst/>
          </a:prstGeom>
          <a:solidFill>
            <a:srgbClr val="D6E3BC"/>
          </a:solidFill>
        </p:spPr>
        <p:txBody>
          <a:bodyPr vert="horz" wrap="square" lIns="0" tIns="260985" rIns="0" bIns="0" rtlCol="0">
            <a:spAutoFit/>
          </a:bodyPr>
          <a:lstStyle/>
          <a:p>
            <a:pPr marR="21590">
              <a:lnSpc>
                <a:spcPct val="100000"/>
              </a:lnSpc>
              <a:spcBef>
                <a:spcPts val="2055"/>
              </a:spcBef>
            </a:pPr>
            <a:r>
              <a:rPr lang="en-US" altLang="zh-TW" sz="2400" spc="-50" dirty="0">
                <a:latin typeface="MingLiU_HKSCS-ExtB"/>
                <a:cs typeface="MingLiU_HKSCS-ExtB"/>
              </a:rPr>
              <a:t>A</a:t>
            </a:r>
            <a:endParaRPr lang="zh-TW" altLang="en-US" sz="2400" dirty="0">
              <a:latin typeface="MingLiU_HKSCS-ExtB"/>
              <a:cs typeface="MingLiU_HKSCS-ExtB"/>
            </a:endParaRPr>
          </a:p>
          <a:p>
            <a:pPr marR="21590">
              <a:lnSpc>
                <a:spcPct val="100000"/>
              </a:lnSpc>
              <a:spcBef>
                <a:spcPts val="2055"/>
              </a:spcBef>
            </a:pPr>
            <a:r>
              <a:rPr lang="zh-TW" altLang="en-US" sz="2400" spc="-40" dirty="0">
                <a:latin typeface="MingLiU_HKSCS-ExtB"/>
                <a:cs typeface="MingLiU_HKSCS-ExtB"/>
              </a:rPr>
              <a:t>社會工作</a:t>
            </a:r>
            <a:r>
              <a:rPr lang="zh-TW" altLang="en-US" sz="2400" spc="-50" dirty="0">
                <a:latin typeface="MingLiU_HKSCS-ExtB"/>
                <a:cs typeface="MingLiU_HKSCS-ExtB"/>
              </a:rPr>
              <a:t>師</a:t>
            </a:r>
            <a:endParaRPr lang="zh-TW" altLang="en-US" sz="2400" dirty="0">
              <a:latin typeface="MingLiU_HKSCS-ExtB"/>
              <a:cs typeface="MingLiU_HKSCS-ExtB"/>
            </a:endParaRPr>
          </a:p>
          <a:p>
            <a:pPr marR="21590">
              <a:lnSpc>
                <a:spcPct val="100000"/>
              </a:lnSpc>
              <a:spcBef>
                <a:spcPts val="2055"/>
              </a:spcBef>
            </a:pPr>
            <a:r>
              <a:rPr lang="en-US" altLang="zh-TW" sz="2400" spc="-35" dirty="0">
                <a:latin typeface="MingLiU_HKSCS-ExtB"/>
                <a:cs typeface="MingLiU_HKSCS-ExtB"/>
              </a:rPr>
              <a:t>(</a:t>
            </a:r>
            <a:r>
              <a:rPr lang="zh-TW" altLang="en-US" sz="2400" spc="-35" dirty="0">
                <a:latin typeface="MingLiU_HKSCS-ExtB"/>
                <a:cs typeface="MingLiU_HKSCS-ExtB"/>
              </a:rPr>
              <a:t>專技高考</a:t>
            </a:r>
            <a:r>
              <a:rPr lang="en-US" altLang="zh-TW" sz="2400" spc="-35" dirty="0">
                <a:latin typeface="MingLiU_HKSCS-ExtB"/>
                <a:cs typeface="MingLiU_HKSCS-ExtB"/>
              </a:rPr>
              <a:t>)</a:t>
            </a:r>
            <a:endParaRPr lang="zh-TW" altLang="en-US" sz="2400" dirty="0">
              <a:latin typeface="MingLiU_HKSCS-ExtB"/>
              <a:cs typeface="MingLiU_HKSCS-ExtB"/>
            </a:endParaRPr>
          </a:p>
          <a:p>
            <a:pPr marR="21590">
              <a:lnSpc>
                <a:spcPct val="100000"/>
              </a:lnSpc>
              <a:spcBef>
                <a:spcPts val="3365"/>
              </a:spcBef>
            </a:pPr>
            <a:r>
              <a:rPr lang="en-US" altLang="zh-TW" sz="2400" spc="-50" dirty="0">
                <a:latin typeface="MingLiU_HKSCS-ExtB"/>
                <a:cs typeface="MingLiU_HKSCS-ExtB"/>
              </a:rPr>
              <a:t>B</a:t>
            </a:r>
            <a:endParaRPr lang="zh-TW" altLang="en-US" sz="2400" dirty="0">
              <a:latin typeface="MingLiU_HKSCS-ExtB"/>
              <a:cs typeface="MingLiU_HKSCS-ExtB"/>
            </a:endParaRPr>
          </a:p>
          <a:p>
            <a:pPr marR="351155" indent="356235">
              <a:lnSpc>
                <a:spcPct val="100000"/>
              </a:lnSpc>
              <a:buSzPct val="96428"/>
              <a:buAutoNum type="arabicPeriod"/>
              <a:tabLst>
                <a:tab pos="356235" algn="l"/>
              </a:tabLst>
            </a:pPr>
            <a:r>
              <a:rPr lang="zh-TW" altLang="en-US" sz="2400" spc="-40" dirty="0">
                <a:latin typeface="MingLiU_HKSCS-ExtB"/>
                <a:cs typeface="MingLiU_HKSCS-ExtB"/>
              </a:rPr>
              <a:t>照顧服務員</a:t>
            </a:r>
            <a:endParaRPr lang="zh-TW" altLang="en-US" sz="2400" dirty="0">
              <a:latin typeface="MingLiU_HKSCS-ExtB"/>
              <a:cs typeface="MingLiU_HKSCS-ExtB"/>
            </a:endParaRPr>
          </a:p>
          <a:p>
            <a:pPr marR="351155" indent="356235">
              <a:lnSpc>
                <a:spcPct val="100000"/>
              </a:lnSpc>
              <a:buSzPct val="96428"/>
              <a:buAutoNum type="arabicPeriod"/>
              <a:tabLst>
                <a:tab pos="356235" algn="l"/>
              </a:tabLst>
            </a:pPr>
            <a:r>
              <a:rPr lang="zh-TW" altLang="en-US" sz="2400" spc="-40" dirty="0">
                <a:latin typeface="MingLiU_HKSCS-ExtB"/>
                <a:cs typeface="MingLiU_HKSCS-ExtB"/>
              </a:rPr>
              <a:t>基本救命術</a:t>
            </a:r>
          </a:p>
          <a:p>
            <a:pPr marR="351155" indent="356235">
              <a:lnSpc>
                <a:spcPct val="100000"/>
              </a:lnSpc>
              <a:buSzPct val="96428"/>
              <a:buAutoNum type="arabicPeriod"/>
              <a:tabLst>
                <a:tab pos="356235" algn="l"/>
              </a:tabLst>
            </a:pPr>
            <a:r>
              <a:rPr lang="zh-TW" altLang="en-US" sz="2400" spc="-40" dirty="0">
                <a:latin typeface="MingLiU_HKSCS-ExtB"/>
                <a:cs typeface="MingLiU_HKSCS-ExtB"/>
              </a:rPr>
              <a:t>急救員</a:t>
            </a:r>
          </a:p>
          <a:p>
            <a:pPr marR="351155" indent="356235">
              <a:lnSpc>
                <a:spcPct val="100000"/>
              </a:lnSpc>
              <a:buSzPct val="96428"/>
              <a:buAutoNum type="arabicPeriod"/>
              <a:tabLst>
                <a:tab pos="356235" algn="l"/>
              </a:tabLst>
            </a:pPr>
            <a:r>
              <a:rPr lang="zh-TW" altLang="en-US" sz="2400" spc="-40" dirty="0">
                <a:latin typeface="MingLiU_HKSCS-ExtB"/>
                <a:cs typeface="MingLiU_HKSCS-ExtB"/>
              </a:rPr>
              <a:t>防災士證照</a:t>
            </a:r>
          </a:p>
          <a:p>
            <a:pPr marR="351155" indent="356235">
              <a:lnSpc>
                <a:spcPct val="100000"/>
              </a:lnSpc>
              <a:buSzPct val="96428"/>
              <a:buAutoNum type="arabicPeriod"/>
              <a:tabLst>
                <a:tab pos="356235" algn="l"/>
              </a:tabLst>
            </a:pPr>
            <a:endParaRPr lang="zh-TW" altLang="en-US" sz="2400" dirty="0">
              <a:latin typeface="MingLiU_HKSCS-ExtB"/>
              <a:cs typeface="MingLiU_HKSCS-ExtB"/>
            </a:endParaRPr>
          </a:p>
          <a:p>
            <a:pPr marR="21590">
              <a:lnSpc>
                <a:spcPct val="100000"/>
              </a:lnSpc>
            </a:pPr>
            <a:r>
              <a:rPr lang="en-US" altLang="zh-TW" sz="2400" spc="-50" dirty="0">
                <a:latin typeface="MingLiU_HKSCS-ExtB"/>
                <a:cs typeface="MingLiU_HKSCS-ExtB"/>
              </a:rPr>
              <a:t>C</a:t>
            </a:r>
            <a:endParaRPr lang="zh-TW" altLang="en-US" sz="2400" dirty="0">
              <a:latin typeface="MingLiU_HKSCS-ExtB"/>
              <a:cs typeface="MingLiU_HKSCS-ExtB"/>
            </a:endParaRPr>
          </a:p>
          <a:p>
            <a:pPr marR="21590">
              <a:lnSpc>
                <a:spcPct val="100000"/>
              </a:lnSpc>
            </a:pPr>
            <a:r>
              <a:rPr lang="en-US" altLang="zh-TW" sz="2400" spc="-20" dirty="0">
                <a:latin typeface="MingLiU_HKSCS-ExtB"/>
                <a:cs typeface="MingLiU_HKSCS-ExtB"/>
              </a:rPr>
              <a:t>(MOS)</a:t>
            </a:r>
            <a:r>
              <a:rPr lang="zh-TW" altLang="en-US" sz="2400" spc="-20" dirty="0">
                <a:latin typeface="MingLiU_HKSCS-ExtB"/>
                <a:cs typeface="MingLiU_HKSCS-ExtB"/>
              </a:rPr>
              <a:t>國際認證</a:t>
            </a:r>
            <a:endParaRPr sz="2400" dirty="0">
              <a:latin typeface="MingLiU_HKSCS-ExtB"/>
              <a:cs typeface="MingLiU_HKSCS-ExtB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</TotalTime>
  <Words>277</Words>
  <Application>Microsoft Office PowerPoint</Application>
  <PresentationFormat>自訂</PresentationFormat>
  <Paragraphs>84</Paragraphs>
  <Slides>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5" baseType="lpstr">
      <vt:lpstr>MingLiU_HKSCS-ExtB</vt:lpstr>
      <vt:lpstr>Calibri</vt:lpstr>
      <vt:lpstr>Times New Roman</vt:lpstr>
      <vt:lpstr>Office Theme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</dc:creator>
  <cp:lastModifiedBy>Admin</cp:lastModifiedBy>
  <cp:revision>15</cp:revision>
  <dcterms:created xsi:type="dcterms:W3CDTF">2025-07-01T03:48:37Z</dcterms:created>
  <dcterms:modified xsi:type="dcterms:W3CDTF">2025-09-17T09:26:51Z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2022-06-29T00:00:00Z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2025-07-01T00:00:00Z</vt:filetime>
  </property>
  <property fmtid="{D5CDD505-2E9C-101B-9397-08002B2CF9AE}" pid="5" name="Producer">
    <vt:lpwstr>Microsoft® PowerPoint® 2016</vt:lpwstr>
  </property>
</Properties>
</file>